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9" r:id="rId1"/>
  </p:sldMasterIdLst>
  <p:notesMasterIdLst>
    <p:notesMasterId r:id="rId47"/>
  </p:notesMasterIdLst>
  <p:sldIdLst>
    <p:sldId id="982" r:id="rId2"/>
    <p:sldId id="1030" r:id="rId3"/>
    <p:sldId id="1031" r:id="rId4"/>
    <p:sldId id="984" r:id="rId5"/>
    <p:sldId id="864" r:id="rId6"/>
    <p:sldId id="1094" r:id="rId7"/>
    <p:sldId id="1098" r:id="rId8"/>
    <p:sldId id="1096" r:id="rId9"/>
    <p:sldId id="1097" r:id="rId10"/>
    <p:sldId id="1160" r:id="rId11"/>
    <p:sldId id="1196" r:id="rId12"/>
    <p:sldId id="977" r:id="rId13"/>
    <p:sldId id="978" r:id="rId14"/>
    <p:sldId id="1095" r:id="rId15"/>
    <p:sldId id="1025" r:id="rId16"/>
    <p:sldId id="1026" r:id="rId17"/>
    <p:sldId id="743" r:id="rId18"/>
    <p:sldId id="673" r:id="rId19"/>
    <p:sldId id="749" r:id="rId20"/>
    <p:sldId id="670" r:id="rId21"/>
    <p:sldId id="758" r:id="rId22"/>
    <p:sldId id="803" r:id="rId23"/>
    <p:sldId id="804" r:id="rId24"/>
    <p:sldId id="756" r:id="rId25"/>
    <p:sldId id="757" r:id="rId26"/>
    <p:sldId id="898" r:id="rId27"/>
    <p:sldId id="671" r:id="rId28"/>
    <p:sldId id="805" r:id="rId29"/>
    <p:sldId id="967" r:id="rId30"/>
    <p:sldId id="811" r:id="rId31"/>
    <p:sldId id="933" r:id="rId32"/>
    <p:sldId id="945" r:id="rId33"/>
    <p:sldId id="942" r:id="rId34"/>
    <p:sldId id="968" r:id="rId35"/>
    <p:sldId id="971" r:id="rId36"/>
    <p:sldId id="969" r:id="rId37"/>
    <p:sldId id="1143" r:id="rId38"/>
    <p:sldId id="970" r:id="rId39"/>
    <p:sldId id="972" r:id="rId40"/>
    <p:sldId id="1161" r:id="rId41"/>
    <p:sldId id="1197" r:id="rId42"/>
    <p:sldId id="1198" r:id="rId43"/>
    <p:sldId id="1199" r:id="rId44"/>
    <p:sldId id="817" r:id="rId45"/>
    <p:sldId id="819" r:id="rId46"/>
  </p:sldIdLst>
  <p:sldSz cx="9144000" cy="6858000" type="screen4x3"/>
  <p:notesSz cx="6858000" cy="9144000"/>
  <p:custDataLst>
    <p:tags r:id="rId48"/>
  </p:custData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C5C5"/>
    <a:srgbClr val="334553"/>
    <a:srgbClr val="0080FF"/>
    <a:srgbClr val="8000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5" autoAdjust="0"/>
    <p:restoredTop sz="62321" autoAdjust="0"/>
  </p:normalViewPr>
  <p:slideViewPr>
    <p:cSldViewPr>
      <p:cViewPr>
        <p:scale>
          <a:sx n="100" d="100"/>
          <a:sy n="100" d="100"/>
        </p:scale>
        <p:origin x="-702" y="492"/>
      </p:cViewPr>
      <p:guideLst>
        <p:guide orient="horz" pos="2208"/>
        <p:guide pos="29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F:\2.&#21512;&#20316;&#38498;&#26657;\1.&#21335;&#29305;&#20013;&#22830;&#29702;&#24037;\&#30456;&#20851;&#32972;&#26223;&#36164;&#26009;\&#33778;&#23572;&#33576;&#2287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maindro\Documents\MASTER\DIRECTION%20MASTERS\SUIVI_ETUDIANTS\DIR_MASTERS_ENQUETES\DIR_MASTERS_Enquete%202017\170824_R&#233;ponses_questionnaire_Centrale%20Nantes%20Master%20students%20surve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maindro\Documents\MASTER\DIRECTION%20MASTERS\SUIVI_ETUDIANTS\DIR_MASTERS_ENQUETES\DIR_MASTERS_Enquete%202017\170824_R&#233;ponses_questionnaire_Centrale%20Nantes%20Master%20students%20surve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CN"/>
  <c:style val="3"/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0" i="0" u="none" strike="noStrike" kern="1200" spc="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pPr>
            <a:r>
              <a:rPr>
                <a:solidFill>
                  <a:schemeClr val="accent4"/>
                </a:solidFill>
              </a:rPr>
              <a:t>菲尔茨奖产出率</a:t>
            </a:r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7.9944444444444429E-2"/>
          <c:y val="0.32523148148148101"/>
          <c:w val="0.86311111111111105"/>
          <c:h val="0.49754629629629626"/>
        </c:manualLayout>
      </c:layout>
      <c:barChart>
        <c:barDir val="col"/>
        <c:grouping val="clustered"/>
        <c:ser>
          <c:idx val="0"/>
          <c:order val="0"/>
          <c:tx>
            <c:strRef>
              <c:f>'2018年菲尔茨奖'!$B$26</c:f>
              <c:strCache>
                <c:ptCount val="1"/>
                <c:pt idx="0">
                  <c:v>获奖人数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</c:spPr>
          <c:cat>
            <c:strRef>
              <c:f>'2018年菲尔茨奖'!$A$27:$A$33</c:f>
              <c:strCache>
                <c:ptCount val="7"/>
                <c:pt idx="0">
                  <c:v>法国</c:v>
                </c:pt>
                <c:pt idx="1">
                  <c:v>英国</c:v>
                </c:pt>
                <c:pt idx="2">
                  <c:v>俄罗斯</c:v>
                </c:pt>
                <c:pt idx="3">
                  <c:v>澳大利亚</c:v>
                </c:pt>
                <c:pt idx="4">
                  <c:v>美国</c:v>
                </c:pt>
                <c:pt idx="5">
                  <c:v>德国</c:v>
                </c:pt>
                <c:pt idx="6">
                  <c:v>日本</c:v>
                </c:pt>
              </c:strCache>
            </c:strRef>
          </c:cat>
          <c:val>
            <c:numRef>
              <c:f>'2018年菲尔茨奖'!$B$27:$B$33</c:f>
            </c:numRef>
          </c:val>
        </c:ser>
        <c:ser>
          <c:idx val="1"/>
          <c:order val="1"/>
          <c:tx>
            <c:strRef>
              <c:f>'2018年菲尔茨奖'!$C$26</c:f>
              <c:strCache>
                <c:ptCount val="1"/>
                <c:pt idx="0">
                  <c:v>总人口（万）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'2018年菲尔茨奖'!$A$27:$A$33</c:f>
              <c:strCache>
                <c:ptCount val="7"/>
                <c:pt idx="0">
                  <c:v>法国</c:v>
                </c:pt>
                <c:pt idx="1">
                  <c:v>英国</c:v>
                </c:pt>
                <c:pt idx="2">
                  <c:v>俄罗斯</c:v>
                </c:pt>
                <c:pt idx="3">
                  <c:v>澳大利亚</c:v>
                </c:pt>
                <c:pt idx="4">
                  <c:v>美国</c:v>
                </c:pt>
                <c:pt idx="5">
                  <c:v>德国</c:v>
                </c:pt>
                <c:pt idx="6">
                  <c:v>日本</c:v>
                </c:pt>
              </c:strCache>
            </c:strRef>
          </c:cat>
          <c:val>
            <c:numRef>
              <c:f>'2018年菲尔茨奖'!$C$27:$C$33</c:f>
            </c:numRef>
          </c:val>
        </c:ser>
        <c:ser>
          <c:idx val="2"/>
          <c:order val="2"/>
          <c:tx>
            <c:strRef>
              <c:f>'2018年菲尔茨奖'!$D$26</c:f>
              <c:strCache>
                <c:ptCount val="1"/>
                <c:pt idx="0">
                  <c:v>产出率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</c:spPr>
          <c:cat>
            <c:strRef>
              <c:f>'2018年菲尔茨奖'!$A$27:$A$33</c:f>
              <c:strCache>
                <c:ptCount val="7"/>
                <c:pt idx="0">
                  <c:v>法国</c:v>
                </c:pt>
                <c:pt idx="1">
                  <c:v>英国</c:v>
                </c:pt>
                <c:pt idx="2">
                  <c:v>俄罗斯</c:v>
                </c:pt>
                <c:pt idx="3">
                  <c:v>澳大利亚</c:v>
                </c:pt>
                <c:pt idx="4">
                  <c:v>美国</c:v>
                </c:pt>
                <c:pt idx="5">
                  <c:v>德国</c:v>
                </c:pt>
                <c:pt idx="6">
                  <c:v>日本</c:v>
                </c:pt>
              </c:strCache>
            </c:strRef>
          </c:cat>
          <c:val>
            <c:numRef>
              <c:f>'2018年菲尔茨奖'!$D$27:$D$33</c:f>
              <c:numCache>
                <c:formatCode>General</c:formatCode>
                <c:ptCount val="7"/>
                <c:pt idx="0">
                  <c:v>3.286384976525824E-3</c:v>
                </c:pt>
                <c:pt idx="1">
                  <c:v>1.7054263565891496E-3</c:v>
                </c:pt>
                <c:pt idx="2">
                  <c:v>1.1111111111111111E-3</c:v>
                </c:pt>
                <c:pt idx="3">
                  <c:v>8.0000000000000091E-4</c:v>
                </c:pt>
                <c:pt idx="4">
                  <c:v>6.8965517241379381E-4</c:v>
                </c:pt>
                <c:pt idx="5">
                  <c:v>3.750000000000005E-4</c:v>
                </c:pt>
                <c:pt idx="6">
                  <c:v>3.1496062992126037E-4</c:v>
                </c:pt>
              </c:numCache>
            </c:numRef>
          </c:val>
        </c:ser>
        <c:gapWidth val="219"/>
        <c:overlap val="-27"/>
        <c:axId val="107089280"/>
        <c:axId val="109278336"/>
      </c:barChart>
      <c:catAx>
        <c:axId val="107089280"/>
        <c:scaling>
          <c:orientation val="minMax"/>
        </c:scaling>
        <c:axPos val="b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9278336"/>
        <c:crosses val="autoZero"/>
        <c:auto val="1"/>
        <c:lblAlgn val="ctr"/>
        <c:lblOffset val="100"/>
      </c:catAx>
      <c:valAx>
        <c:axId val="10927833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7089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ayout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accent4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rgbClr val="FFC000"/>
      </a:solidFill>
      <a:round/>
    </a:ln>
    <a:effectLst/>
  </c:spPr>
  <c:txPr>
    <a:bodyPr/>
    <a:lstStyle/>
    <a:p>
      <a:pPr>
        <a:defRPr lang="zh-CN">
          <a:solidFill>
            <a:schemeClr val="accent4"/>
          </a:solidFill>
        </a:defRPr>
      </a:pPr>
      <a:endParaRPr lang="zh-CN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pivotSource>
    <c:name>[170824_Réponses_questionnaire_Centrale Nantes Master students survey.xlsx]Stats toutes mentions!Tableau croisé dynamique3</c:name>
    <c:fmtId val="-1"/>
  </c:pivotSource>
  <c:chart>
    <c:autoTitleDeleted val="1"/>
    <c:plotArea>
      <c:layout>
        <c:manualLayout>
          <c:layoutTarget val="inner"/>
          <c:xMode val="edge"/>
          <c:yMode val="edge"/>
          <c:x val="7.7687657867532872E-2"/>
          <c:y val="9.4907407407407426E-2"/>
          <c:w val="0.8292567372341425"/>
          <c:h val="0.79166666666666696"/>
        </c:manualLayout>
      </c:layout>
      <c:pieChart>
        <c:varyColors val="1"/>
        <c:ser>
          <c:idx val="0"/>
          <c:order val="0"/>
          <c:tx>
            <c:strRef>
              <c:f>'Stats toutes mentions'!$B$28</c:f>
              <c:strCache>
                <c:ptCount val="1"/>
                <c:pt idx="0">
                  <c:v>Total</c:v>
                </c:pt>
              </c:strCache>
            </c:strRef>
          </c:tx>
          <c:dPt>
            <c:idx val="8"/>
            <c:spPr>
              <a:solidFill>
                <a:srgbClr val="0070C0"/>
              </a:solidFill>
            </c:spPr>
          </c:dPt>
          <c:dPt>
            <c:idx val="9"/>
            <c:spPr>
              <a:solidFill>
                <a:srgbClr val="FFFF00"/>
              </a:solidFill>
            </c:spPr>
          </c:dPt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layout>
                <c:manualLayout>
                  <c:x val="-0.220100911001406"/>
                  <c:y val="-0.33351851851851827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1800" b="0" i="0" u="none" strike="noStrike" kern="1200" baseline="0">
                        <a:solidFill>
                          <a:schemeClr val="bg1"/>
                        </a:solidFill>
                        <a:latin typeface="Titillium" pitchFamily="50" charset="0"/>
                        <a:ea typeface="+mn-ea"/>
                        <a:cs typeface="+mn-cs"/>
                      </a:defRPr>
                    </a:pPr>
                    <a:r>
                      <a:rPr lang="zh-CN" altLang="en-US" sz="1800" dirty="0">
                        <a:solidFill>
                          <a:schemeClr val="bg1"/>
                        </a:solidFill>
                        <a:latin typeface="Titillium" pitchFamily="50" charset="0"/>
                      </a:rPr>
                      <a:t>法国 </a:t>
                    </a:r>
                    <a:r>
                      <a:rPr lang="en-US" altLang="zh-CN" sz="1400" dirty="0">
                        <a:solidFill>
                          <a:schemeClr val="bg1"/>
                        </a:solidFill>
                        <a:latin typeface="Titillium" pitchFamily="50" charset="0"/>
                      </a:rPr>
                      <a:t>68%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CatName val="1"/>
              <c:showPercent val="1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.17966673449466913"/>
                  <c:y val="7.4443232067715664E-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1000" b="1" i="0" u="none" strike="noStrike" kern="1200" baseline="0">
                        <a:solidFill>
                          <a:schemeClr val="bg1"/>
                        </a:solidFill>
                        <a:latin typeface="Titillium" pitchFamily="50" charset="0"/>
                        <a:ea typeface="+mn-ea"/>
                        <a:cs typeface="+mn-cs"/>
                      </a:defRPr>
                    </a:pPr>
                    <a:r>
                      <a:rPr altLang="en-US" sz="1000" b="1" dirty="0">
                        <a:solidFill>
                          <a:schemeClr val="tx1"/>
                        </a:solidFill>
                        <a:latin typeface="Titillium" pitchFamily="50" charset="0"/>
                      </a:rPr>
                      <a:t>德国</a:t>
                    </a:r>
                    <a:r>
                      <a:rPr lang="en-US" altLang="zh-CN" sz="1000" b="1" dirty="0">
                        <a:solidFill>
                          <a:schemeClr val="tx1"/>
                        </a:solidFill>
                        <a:latin typeface="Titillium" pitchFamily="50" charset="0"/>
                      </a:rPr>
                      <a:t>7%</a:t>
                    </a:r>
                    <a:r>
                      <a:rPr lang="en-US" altLang="zh-CN" sz="1000" b="1" dirty="0">
                        <a:solidFill>
                          <a:schemeClr val="bg1"/>
                        </a:solidFill>
                        <a:latin typeface="Titillium" pitchFamily="50" charset="0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CatName val="1"/>
              <c:showPercent val="1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6707458920194"/>
                      <c:h val="0.156709124101605"/>
                    </c:manualLayout>
                  </c15:layout>
                </c:ext>
              </c:extLst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delete val="1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bestFit"/>
            <c:extLst>
              <c:ext xmlns:c15="http://schemas.microsoft.com/office/drawing/2012/chart" uri="{CE6537A1-D6FC-4f65-9D91-7224C49458BB}">
                <c15:layout/>
                <c15:showLeaderLines val="1"/>
                <c15:leaderLines/>
              </c:ext>
            </c:extLst>
          </c:dLbls>
          <c:cat>
            <c:strRef>
              <c:f>'Stats toutes mentions'!$A$29:$A$50</c:f>
              <c:strCache>
                <c:ptCount val="21"/>
                <c:pt idx="0">
                  <c:v>Algeria</c:v>
                </c:pt>
                <c:pt idx="1">
                  <c:v>Australia</c:v>
                </c:pt>
                <c:pt idx="2">
                  <c:v>Bangladesh</c:v>
                </c:pt>
                <c:pt idx="3">
                  <c:v>Belgium</c:v>
                </c:pt>
                <c:pt idx="4">
                  <c:v>Canada</c:v>
                </c:pt>
                <c:pt idx="5">
                  <c:v>China, People's Republic of</c:v>
                </c:pt>
                <c:pt idx="6">
                  <c:v>Colombia</c:v>
                </c:pt>
                <c:pt idx="7">
                  <c:v>Czech Republic</c:v>
                </c:pt>
                <c:pt idx="8">
                  <c:v>France</c:v>
                </c:pt>
                <c:pt idx="9">
                  <c:v>Germany</c:v>
                </c:pt>
                <c:pt idx="10">
                  <c:v>India</c:v>
                </c:pt>
                <c:pt idx="11">
                  <c:v>Italy</c:v>
                </c:pt>
                <c:pt idx="12">
                  <c:v>Kingdom of the Netherlands</c:v>
                </c:pt>
                <c:pt idx="13">
                  <c:v>Luxembourg</c:v>
                </c:pt>
                <c:pt idx="14">
                  <c:v>Morocco</c:v>
                </c:pt>
                <c:pt idx="15">
                  <c:v>Nigeria</c:v>
                </c:pt>
                <c:pt idx="16">
                  <c:v>Singapore</c:v>
                </c:pt>
                <c:pt idx="17">
                  <c:v>Spain</c:v>
                </c:pt>
                <c:pt idx="18">
                  <c:v>Switzerland</c:v>
                </c:pt>
                <c:pt idx="19">
                  <c:v>United Kingdom</c:v>
                </c:pt>
                <c:pt idx="20">
                  <c:v>(vide)</c:v>
                </c:pt>
              </c:strCache>
            </c:strRef>
          </c:cat>
          <c:val>
            <c:numRef>
              <c:f>'Stats toutes mentions'!$B$29:$B$50</c:f>
              <c:numCache>
                <c:formatCode>General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3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  <c:pt idx="8">
                  <c:v>69</c:v>
                </c:pt>
                <c:pt idx="9">
                  <c:v>7</c:v>
                </c:pt>
                <c:pt idx="10">
                  <c:v>3</c:v>
                </c:pt>
                <c:pt idx="11">
                  <c:v>2</c:v>
                </c:pt>
                <c:pt idx="12">
                  <c:v>2</c:v>
                </c:pt>
                <c:pt idx="13">
                  <c:v>1</c:v>
                </c:pt>
                <c:pt idx="14">
                  <c:v>2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</c:numCache>
            </c:numRef>
          </c:val>
        </c:ser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txPr>
    <a:bodyPr/>
    <a:lstStyle/>
    <a:p>
      <a:pPr>
        <a:defRPr lang="zh-CN"/>
      </a:pPr>
      <a:endParaRPr lang="zh-CN"/>
    </a:p>
  </c:txPr>
  <c:externalData r:id="rId1"/>
  <c:extLst>
    <c:ext xmlns:c14="http://schemas.microsoft.com/office/drawing/2007/8/2/chart" uri="{781A3756-C4B2-4CAC-9D66-4F8BD8637D16}">
      <c14:pivotOptions>
        <c14:dropZoneFilter val="1"/>
        <c14:dropZoneData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pivotSource>
    <c:name>[170824_Réponses_questionnaire_Centrale Nantes Master students survey.xlsx]Stats toutes mentions!Tableau croisé dynamique1</c:name>
    <c:fmtId val="-1"/>
  </c:pivotSource>
  <c:chart>
    <c:autoTitleDeleted val="1"/>
    <c:plotArea>
      <c:layout>
        <c:manualLayout>
          <c:layoutTarget val="inner"/>
          <c:xMode val="edge"/>
          <c:yMode val="edge"/>
          <c:x val="1.1704486426105503E-2"/>
          <c:y val="2.1494961079248906E-2"/>
          <c:w val="0.57496230537853199"/>
          <c:h val="0.87089979274768781"/>
        </c:manualLayout>
      </c:layout>
      <c:pieChart>
        <c:varyColors val="1"/>
        <c:ser>
          <c:idx val="0"/>
          <c:order val="0"/>
          <c:tx>
            <c:strRef>
              <c:f>'Stats toutes mentions'!$B$5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spPr>
              <a:solidFill>
                <a:schemeClr val="accent2"/>
              </a:solidFill>
            </c:spPr>
          </c:dPt>
          <c:dPt>
            <c:idx val="1"/>
            <c:spPr>
              <a:solidFill>
                <a:srgbClr val="0070C0"/>
              </a:solidFill>
            </c:spPr>
          </c:dPt>
          <c:dPt>
            <c:idx val="2"/>
            <c:spPr>
              <a:solidFill>
                <a:srgbClr val="92D050"/>
              </a:solidFill>
            </c:spPr>
          </c:dPt>
          <c:dPt>
            <c:idx val="3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4"/>
            <c:spPr>
              <a:solidFill>
                <a:schemeClr val="accent4"/>
              </a:solidFill>
            </c:spPr>
          </c:dPt>
          <c:dPt>
            <c:idx val="5"/>
            <c:spPr>
              <a:solidFill>
                <a:schemeClr val="accent6"/>
              </a:solidFill>
            </c:spPr>
          </c:dPt>
          <c:dPt>
            <c:idx val="6"/>
            <c:spPr>
              <a:solidFill>
                <a:schemeClr val="accent5"/>
              </a:solidFill>
            </c:spPr>
          </c:dPt>
          <c:dLbls>
            <c:dLbl>
              <c:idx val="0"/>
              <c:layout>
                <c:manualLayout>
                  <c:x val="-0.24211707397799317"/>
                  <c:y val="3.2808115482706762E-2"/>
                </c:manualLayout>
              </c:layout>
              <c:tx>
                <c:rich>
                  <a:bodyPr/>
                  <a:lstStyle/>
                  <a:p>
                    <a:r>
                      <a:rPr lang="zh-CN" altLang="en-US" sz="1600" dirty="0"/>
                      <a:t>亚太地区
</a:t>
                    </a:r>
                    <a:r>
                      <a:rPr lang="en-US" altLang="zh-CN" sz="1600" dirty="0"/>
                      <a:t>42%</a:t>
                    </a:r>
                  </a:p>
                </c:rich>
              </c:tx>
              <c:dLblPos val="bestFit"/>
              <c:showCatName val="1"/>
              <c:showPercent val="1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zh-CN" altLang="en-US" sz="1600" dirty="0"/>
                      <a:t>法国
</a:t>
                    </a:r>
                    <a:r>
                      <a:rPr lang="en-US" altLang="zh-CN" sz="1600" dirty="0"/>
                      <a:t>23%</a:t>
                    </a:r>
                  </a:p>
                </c:rich>
              </c:tx>
              <c:dLblPos val="bestFit"/>
              <c:showCatName val="1"/>
              <c:showPercent val="1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600" b="1" i="0" u="none" strike="noStrike" kern="1200" baseline="0">
                    <a:solidFill>
                      <a:schemeClr val="bg1"/>
                    </a:solidFill>
                    <a:latin typeface="Titillium" pitchFamily="50" charset="0"/>
                    <a:ea typeface="+mn-ea"/>
                    <a:cs typeface="+mn-cs"/>
                  </a:defRPr>
                </a:pPr>
                <a:endParaRPr lang="zh-CN"/>
              </a:p>
            </c:txPr>
            <c:dLblPos val="bestFit"/>
            <c:showCatName val="1"/>
            <c:showPercent val="1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'Stats toutes mentions'!$A$6:$A$13</c:f>
              <c:strCache>
                <c:ptCount val="7"/>
                <c:pt idx="0">
                  <c:v>Asia/Pacific</c:v>
                </c:pt>
                <c:pt idx="1">
                  <c:v>France</c:v>
                </c:pt>
                <c:pt idx="2">
                  <c:v>Maghreb</c:v>
                </c:pt>
                <c:pt idx="3">
                  <c:v>North America</c:v>
                </c:pt>
                <c:pt idx="4">
                  <c:v>Other African country</c:v>
                </c:pt>
                <c:pt idx="5">
                  <c:v>Other European country</c:v>
                </c:pt>
                <c:pt idx="6">
                  <c:v>South and Central America</c:v>
                </c:pt>
              </c:strCache>
            </c:strRef>
          </c:cat>
          <c:val>
            <c:numRef>
              <c:f>'Stats toutes mentions'!$B$6:$B$13</c:f>
              <c:numCache>
                <c:formatCode>General</c:formatCode>
                <c:ptCount val="7"/>
                <c:pt idx="0">
                  <c:v>42</c:v>
                </c:pt>
                <c:pt idx="1">
                  <c:v>23</c:v>
                </c:pt>
                <c:pt idx="2">
                  <c:v>14</c:v>
                </c:pt>
                <c:pt idx="3">
                  <c:v>3</c:v>
                </c:pt>
                <c:pt idx="4">
                  <c:v>4</c:v>
                </c:pt>
                <c:pt idx="5">
                  <c:v>11</c:v>
                </c:pt>
                <c:pt idx="6">
                  <c:v>5</c:v>
                </c:pt>
              </c:numCache>
            </c:numRef>
          </c:val>
        </c:ser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577361315205283"/>
          <c:y val="6.5666922059375757E-2"/>
          <c:w val="0.35972237758058834"/>
          <c:h val="0.76603961460562287"/>
        </c:manualLayout>
      </c:layout>
      <c:txPr>
        <a:bodyPr rot="0" spcFirstLastPara="0" vertOverflow="ellipsis" vert="horz" wrap="square" anchor="ctr" anchorCtr="1"/>
        <a:lstStyle/>
        <a:p>
          <a:pPr>
            <a:defRPr lang="zh-CN" sz="1100" b="0" i="0" u="none" strike="noStrike" kern="1200" baseline="0">
              <a:solidFill>
                <a:schemeClr val="tx1"/>
              </a:solidFill>
              <a:latin typeface="Titillium" pitchFamily="50" charset="0"/>
              <a:ea typeface="+mn-ea"/>
              <a:cs typeface="+mn-cs"/>
            </a:defRPr>
          </a:pPr>
          <a:endParaRPr lang="zh-CN"/>
        </a:p>
      </c:txPr>
    </c:legend>
    <c:plotVisOnly val="1"/>
    <c:dispBlanksAs val="zero"/>
  </c:chart>
  <c:spPr>
    <a:solidFill>
      <a:schemeClr val="bg1"/>
    </a:solidFill>
  </c:spPr>
  <c:txPr>
    <a:bodyPr/>
    <a:lstStyle/>
    <a:p>
      <a:pPr>
        <a:defRPr lang="zh-CN"/>
      </a:pPr>
      <a:endParaRPr lang="zh-CN"/>
    </a:p>
  </c:txPr>
  <c:externalData r:id="rId1"/>
  <c:extLst>
    <c:ext xmlns:c14="http://schemas.microsoft.com/office/drawing/2007/8/2/chart" uri="{781A3756-C4B2-4CAC-9D66-4F8BD8637D16}">
      <c14:pivotOptions>
        <c14:dropZoneFilter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4820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 cmpd="sng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fr-FR" altLang="zh-CN" noProof="0" smtClean="0"/>
              <a:t>Cliquez pour modifier les styles du texte du masque</a:t>
            </a:r>
          </a:p>
          <a:p>
            <a:pPr lvl="1"/>
            <a:r>
              <a:rPr lang="fr-FR" altLang="zh-CN" noProof="0" smtClean="0"/>
              <a:t>Deuxième niveau</a:t>
            </a:r>
          </a:p>
          <a:p>
            <a:pPr lvl="2"/>
            <a:r>
              <a:rPr lang="fr-FR" altLang="zh-CN" noProof="0" smtClean="0"/>
              <a:t>Troisième niveau</a:t>
            </a:r>
          </a:p>
          <a:p>
            <a:pPr lvl="3"/>
            <a:r>
              <a:rPr lang="fr-FR" altLang="zh-CN" noProof="0" smtClean="0"/>
              <a:t>Quatrième niveau</a:t>
            </a:r>
          </a:p>
          <a:p>
            <a:pPr lvl="4"/>
            <a:r>
              <a:rPr lang="fr-FR" altLang="zh-CN" noProof="0" smtClean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327824A-CAFA-47B0-A62C-0D0C9EFBFBC3}" type="slidenum">
              <a:rPr lang="fr-FR" altLang="zh-CN"/>
              <a:pPr>
                <a:defRPr/>
              </a:pPr>
              <a:t>‹#›</a:t>
            </a:fld>
            <a:endParaRPr lang="fr-FR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Partage/EnCours/Divers/1601034ECNANT_LogoCharteGraphique/T_PrincipePPT_ECN/BasesImages/CouvPPT_ECN_1.jp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Partage/EnCours/Divers/1601034ECNANT_LogoCharteGraphique/T_PrincipePPT_ECN/BasesImages/Page3PPT_ECN_1-03.jpg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DB8818-FB68-4040-B6A3-C943328F94C9}" type="slidenum">
              <a:rPr lang="fr-FR" altLang="zh-CN" smtClean="0"/>
              <a:pPr>
                <a:defRPr/>
              </a:pPr>
              <a:t>‹#›</a:t>
            </a:fld>
            <a:endParaRPr lang="fr-FR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877E54-5BC0-4EDA-8A5D-482372754ABF}" type="slidenum">
              <a:rPr lang="fr-FR" altLang="zh-CN" smtClean="0"/>
              <a:pPr>
                <a:defRPr/>
              </a:pPr>
              <a:t>‹#›</a:t>
            </a:fld>
            <a:endParaRPr lang="fr-FR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8F298D-F3D1-4017-82B3-9B85F4357914}" type="slidenum">
              <a:rPr lang="fr-FR" altLang="zh-CN" smtClean="0"/>
              <a:pPr>
                <a:defRPr/>
              </a:pPr>
              <a:t>‹#›</a:t>
            </a:fld>
            <a:endParaRPr lang="fr-FR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uvPPT_ECN_1.jpg" descr="/Volumes/Partage/EnCours/Divers/1601034ECNANT_LogoCharteGraphique/T_PrincipePPT_ECN/BasesImages/CouvPPT_ECN_1.jp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3" name="Espace réservé du texte 22"/>
          <p:cNvSpPr>
            <a:spLocks noGrp="1"/>
          </p:cNvSpPr>
          <p:nvPr>
            <p:ph type="body" sz="quarter" idx="12" hasCustomPrompt="1"/>
          </p:nvPr>
        </p:nvSpPr>
        <p:spPr>
          <a:xfrm>
            <a:off x="1008458" y="3135458"/>
            <a:ext cx="5219306" cy="192544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>
              <a:lnSpc>
                <a:spcPct val="80000"/>
              </a:lnSpc>
              <a:spcBef>
                <a:spcPts val="0"/>
              </a:spcBef>
              <a:buFontTx/>
              <a:buNone/>
              <a:defRPr sz="4800" b="1" baseline="0">
                <a:solidFill>
                  <a:schemeClr val="bg1"/>
                </a:solidFill>
                <a:latin typeface="Titillium Bold"/>
                <a:cs typeface="Titillium Bold"/>
              </a:defRPr>
            </a:lvl1pPr>
          </a:lstStyle>
          <a:p>
            <a:pPr lvl="0"/>
            <a:r>
              <a:rPr lang="fr-FR" dirty="0"/>
              <a:t>Titre de la présentation </a:t>
            </a:r>
          </a:p>
        </p:txBody>
      </p:sp>
      <p:sp>
        <p:nvSpPr>
          <p:cNvPr id="25" name="Espace réservé du texte 24"/>
          <p:cNvSpPr>
            <a:spLocks noGrp="1"/>
          </p:cNvSpPr>
          <p:nvPr>
            <p:ph type="body" sz="quarter" idx="13" hasCustomPrompt="1"/>
          </p:nvPr>
        </p:nvSpPr>
        <p:spPr>
          <a:xfrm>
            <a:off x="4346575" y="5060899"/>
            <a:ext cx="1881188" cy="390009"/>
          </a:xfrm>
          <a:prstGeom prst="rect">
            <a:avLst/>
          </a:prstGeom>
        </p:spPr>
        <p:txBody>
          <a:bodyPr vert="horz" rIns="0" bIns="0"/>
          <a:lstStyle>
            <a:lvl1pPr marL="0" indent="0" algn="r">
              <a:buNone/>
              <a:defRPr sz="1600" b="1">
                <a:solidFill>
                  <a:srgbClr val="FAB600"/>
                </a:solidFill>
                <a:latin typeface="Titillium Bold"/>
                <a:cs typeface="Titillium Bold"/>
              </a:defRPr>
            </a:lvl1pPr>
          </a:lstStyle>
          <a:p>
            <a:pPr lvl="0"/>
            <a:r>
              <a:rPr lang="fr-FR" dirty="0"/>
              <a:t>Le 28/03/2017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ge3PPT_ECN_1-03.jpg" descr="/Volumes/Partage/EnCours/Divers/1601034ECNANT_LogoCharteGraphique/T_PrincipePPT_ECN/BasesImages/Page3PPT_ECN_1-03.jp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Espace réservé du texte 8"/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906497"/>
            <a:ext cx="7643812" cy="89206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00" b="1">
                <a:solidFill>
                  <a:srgbClr val="102648"/>
                </a:solidFill>
                <a:latin typeface="Titillium Bold"/>
                <a:cs typeface="Titillium Bold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 dirty="0"/>
              <a:t>Niveau de titre 1</a:t>
            </a:r>
          </a:p>
          <a:p>
            <a:pPr lvl="0"/>
            <a:r>
              <a:rPr lang="fr-FR" dirty="0"/>
              <a:t>Niveau de titre 1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1" hasCustomPrompt="1"/>
          </p:nvPr>
        </p:nvSpPr>
        <p:spPr>
          <a:xfrm>
            <a:off x="1078009" y="2164564"/>
            <a:ext cx="7286529" cy="3415435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 algn="dist">
              <a:buNone/>
              <a:defRPr sz="2200" baseline="0">
                <a:solidFill>
                  <a:srgbClr val="FAB600"/>
                </a:solidFill>
                <a:latin typeface="Titillium Regular"/>
                <a:cs typeface="Titillium Regular"/>
              </a:defRPr>
            </a:lvl1pPr>
            <a:lvl2pPr marL="0" indent="0" algn="dist">
              <a:lnSpc>
                <a:spcPct val="90000"/>
              </a:lnSpc>
              <a:spcBef>
                <a:spcPts val="0"/>
              </a:spcBef>
              <a:buFontTx/>
              <a:buNone/>
              <a:defRPr sz="1700" b="1" baseline="0">
                <a:solidFill>
                  <a:srgbClr val="102648"/>
                </a:solidFill>
                <a:latin typeface="Titillium Bold"/>
                <a:cs typeface="Titillium Bold"/>
              </a:defRPr>
            </a:lvl2pPr>
            <a:lvl3pPr marL="0" indent="-179705" algn="dist">
              <a:spcBef>
                <a:spcPts val="300"/>
              </a:spcBef>
              <a:buClr>
                <a:srgbClr val="FAB600"/>
              </a:buClr>
              <a:buFont typeface="Lucida Grande"/>
              <a:buChar char="&gt;"/>
              <a:defRPr sz="1600">
                <a:solidFill>
                  <a:schemeClr val="tx1"/>
                </a:solidFill>
                <a:latin typeface="Titillium Regular"/>
                <a:cs typeface="Titillium Regular"/>
              </a:defRPr>
            </a:lvl3pPr>
          </a:lstStyle>
          <a:p>
            <a:pPr lvl="0"/>
            <a:r>
              <a:rPr lang="fr-FR" dirty="0"/>
              <a:t>NIVEAU DE TITRE 2</a:t>
            </a:r>
          </a:p>
          <a:p>
            <a:pPr lvl="1"/>
            <a:r>
              <a:rPr lang="fr-FR" dirty="0"/>
              <a:t>Niveau de sous-titre 3</a:t>
            </a:r>
          </a:p>
          <a:p>
            <a:pPr lvl="1"/>
            <a:endParaRPr lang="fr-FR" dirty="0"/>
          </a:p>
          <a:p>
            <a:pPr lvl="2"/>
            <a:r>
              <a:rPr lang="fr-FR" dirty="0"/>
              <a:t>Texte</a:t>
            </a:r>
          </a:p>
          <a:p>
            <a:pPr lvl="2"/>
            <a:r>
              <a:rPr lang="fr-FR" dirty="0"/>
              <a:t>Texte</a:t>
            </a:r>
          </a:p>
          <a:p>
            <a:pPr lvl="2"/>
            <a:r>
              <a:rPr lang="fr-FR" dirty="0"/>
              <a:t>Texte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7344000" y="2584800"/>
            <a:ext cx="720000" cy="108000"/>
          </a:xfrm>
          <a:prstGeom prst="rect">
            <a:avLst/>
          </a:prstGeom>
          <a:solidFill>
            <a:srgbClr val="FAB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 userDrawn="1"/>
        </p:nvSpPr>
        <p:spPr>
          <a:xfrm>
            <a:off x="1078009" y="5579999"/>
            <a:ext cx="720000" cy="108000"/>
          </a:xfrm>
          <a:prstGeom prst="rect">
            <a:avLst/>
          </a:prstGeom>
          <a:solidFill>
            <a:srgbClr val="FAB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0440C-A44E-4CC1-9579-D1B16740362C}" type="slidenum">
              <a:rPr lang="fr-FR" altLang="zh-CN" smtClean="0"/>
              <a:pPr>
                <a:defRPr/>
              </a:pPr>
              <a:t>‹#›</a:t>
            </a:fld>
            <a:endParaRPr lang="fr-FR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BAAA6C-A4E6-45DC-A7F6-BD8CD2AE5E8D}" type="slidenum">
              <a:rPr lang="fr-FR" altLang="zh-CN" smtClean="0"/>
              <a:pPr>
                <a:defRPr/>
              </a:pPr>
              <a:t>‹#›</a:t>
            </a:fld>
            <a:endParaRPr lang="fr-FR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43736-2CD7-40B2-8BC0-E0DE1B50AF6E}" type="slidenum">
              <a:rPr lang="fr-FR" altLang="zh-CN" smtClean="0"/>
              <a:pPr>
                <a:defRPr/>
              </a:pPr>
              <a:t>‹#›</a:t>
            </a:fld>
            <a:endParaRPr lang="fr-FR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61DF79-7310-4267-86FE-38B0EA07C64F}" type="slidenum">
              <a:rPr lang="fr-FR" altLang="zh-CN" smtClean="0"/>
              <a:pPr>
                <a:defRPr/>
              </a:pPr>
              <a:t>‹#›</a:t>
            </a:fld>
            <a:endParaRPr lang="fr-FR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257ADB-6A82-4C62-847F-3E97C14DF5D4}" type="slidenum">
              <a:rPr lang="fr-FR" altLang="zh-CN" smtClean="0"/>
              <a:pPr>
                <a:defRPr/>
              </a:pPr>
              <a:t>‹#›</a:t>
            </a:fld>
            <a:endParaRPr lang="fr-FR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7221A-3683-4AAA-A382-44B484E2B7B3}" type="slidenum">
              <a:rPr lang="fr-FR" altLang="zh-CN" smtClean="0"/>
              <a:pPr>
                <a:defRPr/>
              </a:pPr>
              <a:t>‹#›</a:t>
            </a:fld>
            <a:endParaRPr lang="fr-FR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769FBC-4566-4BD2-9D55-A4A976DF7B77}" type="slidenum">
              <a:rPr lang="fr-FR" altLang="zh-CN" smtClean="0"/>
              <a:pPr>
                <a:defRPr/>
              </a:pPr>
              <a:t>‹#›</a:t>
            </a:fld>
            <a:endParaRPr lang="fr-FR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A1781B-D69A-470D-AB2E-A57F92859720}" type="slidenum">
              <a:rPr lang="fr-FR" altLang="zh-CN" smtClean="0"/>
              <a:pPr>
                <a:defRPr/>
              </a:pPr>
              <a:t>‹#›</a:t>
            </a:fld>
            <a:endParaRPr lang="fr-FR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altLang="zh-CN" smtClean="0"/>
              <a:t>23/10/2008</a:t>
            </a:r>
            <a:endParaRPr lang="fr-FR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altLang="zh-CN" smtClean="0"/>
              <a:t>Masters of Centrale Nantes</a:t>
            </a:r>
            <a:endParaRPr lang="fr-FR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78C7FC9-94CF-4BCE-BEBA-6D4C392CCBCC}" type="slidenum">
              <a:rPr lang="fr-FR" altLang="zh-CN" smtClean="0"/>
              <a:pPr>
                <a:defRPr/>
              </a:pPr>
              <a:t>‹#›</a:t>
            </a:fld>
            <a:endParaRPr lang="fr-FR" altLang="zh-CN"/>
          </a:p>
        </p:txBody>
      </p:sp>
      <p:sp>
        <p:nvSpPr>
          <p:cNvPr id="7" name="Rectangle 33"/>
          <p:cNvSpPr>
            <a:spLocks noChangeArrowheads="1"/>
          </p:cNvSpPr>
          <p:nvPr userDrawn="1"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334553"/>
          </a:solidFill>
          <a:ln w="9525" cmpd="sng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>
              <a:defRPr/>
            </a:pPr>
            <a:endParaRPr lang="zh-CN" altLang="zh-CN">
              <a:latin typeface="Arial" panose="020B0604020202020204" pitchFamily="34" charset="0"/>
            </a:endParaRPr>
          </a:p>
        </p:txBody>
      </p:sp>
      <p:pic>
        <p:nvPicPr>
          <p:cNvPr id="8" name="Picture 32" descr="3Dtestoption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0800" y="-684213"/>
            <a:ext cx="4495800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9"/>
          <p:cNvGrpSpPr/>
          <p:nvPr userDrawn="1"/>
        </p:nvGrpSpPr>
        <p:grpSpPr bwMode="auto">
          <a:xfrm>
            <a:off x="0" y="0"/>
            <a:ext cx="685800" cy="838200"/>
            <a:chOff x="0" y="0"/>
            <a:chExt cx="432" cy="528"/>
          </a:xfrm>
        </p:grpSpPr>
        <p:sp>
          <p:nvSpPr>
            <p:cNvPr id="10" name="Line 37"/>
            <p:cNvSpPr>
              <a:spLocks noChangeShapeType="1"/>
            </p:cNvSpPr>
            <p:nvPr/>
          </p:nvSpPr>
          <p:spPr bwMode="auto">
            <a:xfrm>
              <a:off x="0" y="0"/>
              <a:ext cx="288" cy="384"/>
            </a:xfrm>
            <a:prstGeom prst="line">
              <a:avLst/>
            </a:prstGeom>
            <a:noFill/>
            <a:ln w="9525" cmpd="sng">
              <a:solidFill>
                <a:schemeClr val="accent1"/>
              </a:solidFill>
              <a:rou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Arial" panose="020B0604020202020204" pitchFamily="34" charset="0"/>
              </a:endParaRPr>
            </a:p>
          </p:txBody>
        </p:sp>
        <p:sp>
          <p:nvSpPr>
            <p:cNvPr id="11" name="Rectangle 38"/>
            <p:cNvSpPr>
              <a:spLocks noChangeArrowheads="1"/>
            </p:cNvSpPr>
            <p:nvPr/>
          </p:nvSpPr>
          <p:spPr bwMode="auto">
            <a:xfrm>
              <a:off x="288" y="384"/>
              <a:ext cx="144" cy="144"/>
            </a:xfrm>
            <a:prstGeom prst="rect">
              <a:avLst/>
            </a:prstGeom>
            <a:solidFill>
              <a:schemeClr val="accent1"/>
            </a:solidFill>
            <a:ln w="9525" cmpd="sng">
              <a:solidFill>
                <a:schemeClr val="accent1"/>
              </a:solidFill>
              <a:miter lim="800000"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zh-CN">
                <a:latin typeface="Arial" panose="020B0604020202020204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0.png"/><Relationship Id="rId21" Type="http://schemas.openxmlformats.org/officeDocument/2006/relationships/image" Target="../media/image38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jpeg"/><Relationship Id="rId28" Type="http://schemas.openxmlformats.org/officeDocument/2006/relationships/image" Target="../media/image45.jpe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jpeg"/><Relationship Id="rId27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2"/>
          </p:nvPr>
        </p:nvSpPr>
        <p:spPr>
          <a:xfrm>
            <a:off x="1350350" y="2976438"/>
            <a:ext cx="6282889" cy="1925442"/>
          </a:xfrm>
        </p:spPr>
        <p:txBody>
          <a:bodyPr/>
          <a:lstStyle/>
          <a:p>
            <a:r>
              <a:rPr lang="zh-CN" altLang="en-US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南特中央理工</a:t>
            </a:r>
            <a:endParaRPr lang="fr-FR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fr-FR" i="1" dirty="0"/>
          </a:p>
          <a:p>
            <a:r>
              <a:rPr lang="zh-CN" altLang="en-US" sz="2800" i="1" dirty="0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一个科研，创新及产业需求驱动的学府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3112135" y="5060950"/>
            <a:ext cx="4637405" cy="389890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sz="1700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2020</a:t>
            </a:r>
            <a:r>
              <a:rPr lang="zh-CN" altLang="en-US" sz="1700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年</a:t>
            </a:r>
            <a:r>
              <a:rPr lang="zh-CN" altLang="en-US" sz="17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法国百所精英工程师学院中排名</a:t>
            </a:r>
            <a:r>
              <a:rPr lang="zh-CN" altLang="en-US" sz="1700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第</a:t>
            </a:r>
            <a:r>
              <a:rPr lang="en-US" altLang="zh-CN" sz="1700" dirty="0" smtClean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5</a:t>
            </a:r>
            <a:endParaRPr lang="en-US" altLang="zh-CN" sz="1700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r>
              <a:rPr lang="zh-CN" altLang="en-US" sz="1700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声名显赫的法国精英院校成员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20090" y="906780"/>
            <a:ext cx="5272405" cy="558800"/>
          </a:xfrm>
        </p:spPr>
        <p:txBody>
          <a:bodyPr/>
          <a:lstStyle/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就业</a:t>
            </a:r>
            <a:r>
              <a:rPr lang="en-US" altLang="zh-CN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/</a:t>
            </a:r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工程师</a:t>
            </a:r>
          </a:p>
          <a:p>
            <a:endParaRPr lang="zh-CN" altLang="en-US" dirty="0">
              <a:solidFill>
                <a:schemeClr val="tx1">
                  <a:lumMod val="75000"/>
                </a:schemeClr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Freeform 6"/>
          <p:cNvSpPr/>
          <p:nvPr/>
        </p:nvSpPr>
        <p:spPr bwMode="auto">
          <a:xfrm>
            <a:off x="7023099" y="5494446"/>
            <a:ext cx="3175" cy="14288"/>
          </a:xfrm>
          <a:custGeom>
            <a:avLst/>
            <a:gdLst>
              <a:gd name="T0" fmla="*/ 0 w 2"/>
              <a:gd name="T1" fmla="*/ 0 h 9"/>
              <a:gd name="T2" fmla="*/ 2 w 2"/>
              <a:gd name="T3" fmla="*/ 9 h 9"/>
              <a:gd name="T4" fmla="*/ 2 w 2"/>
              <a:gd name="T5" fmla="*/ 9 h 9"/>
              <a:gd name="T6" fmla="*/ 2 w 2"/>
              <a:gd name="T7" fmla="*/ 4 h 9"/>
              <a:gd name="T8" fmla="*/ 2 w 2"/>
              <a:gd name="T9" fmla="*/ 0 h 9"/>
              <a:gd name="T10" fmla="*/ 0 w 2"/>
              <a:gd name="T11" fmla="*/ 0 h 9"/>
              <a:gd name="T12" fmla="*/ 0 w 2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9">
                <a:moveTo>
                  <a:pt x="0" y="0"/>
                </a:moveTo>
                <a:lnTo>
                  <a:pt x="2" y="9"/>
                </a:lnTo>
                <a:lnTo>
                  <a:pt x="2" y="9"/>
                </a:lnTo>
                <a:lnTo>
                  <a:pt x="2" y="4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 bwMode="auto">
          <a:xfrm>
            <a:off x="4916045" y="3786188"/>
            <a:ext cx="6350" cy="9525"/>
          </a:xfrm>
          <a:custGeom>
            <a:avLst/>
            <a:gdLst>
              <a:gd name="T0" fmla="*/ 0 w 4"/>
              <a:gd name="T1" fmla="*/ 0 h 6"/>
              <a:gd name="T2" fmla="*/ 4 w 4"/>
              <a:gd name="T3" fmla="*/ 6 h 6"/>
              <a:gd name="T4" fmla="*/ 4 w 4"/>
              <a:gd name="T5" fmla="*/ 6 h 6"/>
              <a:gd name="T6" fmla="*/ 4 w 4"/>
              <a:gd name="T7" fmla="*/ 2 h 6"/>
              <a:gd name="T8" fmla="*/ 4 w 4"/>
              <a:gd name="T9" fmla="*/ 0 h 6"/>
              <a:gd name="T10" fmla="*/ 0 w 4"/>
              <a:gd name="T11" fmla="*/ 0 h 6"/>
              <a:gd name="T12" fmla="*/ 0 w 4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4" y="6"/>
                </a:lnTo>
                <a:lnTo>
                  <a:pt x="4" y="6"/>
                </a:lnTo>
                <a:lnTo>
                  <a:pt x="4" y="2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-26212" y="3642358"/>
            <a:ext cx="4893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1965" lvl="2">
              <a:spcBef>
                <a:spcPts val="300"/>
              </a:spcBef>
              <a:buClr>
                <a:srgbClr val="FAB600"/>
              </a:buClr>
              <a:defRPr/>
            </a:pPr>
            <a:r>
              <a:rPr lang="en-US" sz="2400" dirty="0">
                <a:solidFill>
                  <a:srgbClr val="102648"/>
                </a:solidFill>
                <a:latin typeface="Titillium Regular"/>
                <a:cs typeface="Titillium Regular"/>
              </a:rPr>
              <a:t>	</a:t>
            </a:r>
            <a:endParaRPr lang="fr-FR" sz="2400" dirty="0">
              <a:solidFill>
                <a:srgbClr val="102648"/>
              </a:solidFill>
            </a:endParaRPr>
          </a:p>
        </p:txBody>
      </p:sp>
      <p:pic>
        <p:nvPicPr>
          <p:cNvPr id="1026" name="Picture 2" descr="https://www.ec-nantes.fr/medias/photo/graph-secteurs-act-2018-en_1526541670889-gif?ID_FICHE=1459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5050" y="1634490"/>
            <a:ext cx="3931285" cy="209169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5003596" y="1685122"/>
            <a:ext cx="1348186" cy="1261532"/>
          </a:xfrm>
          <a:prstGeom prst="rect">
            <a:avLst/>
          </a:prstGeom>
          <a:solidFill>
            <a:srgbClr val="FAB600"/>
          </a:solidFill>
          <a:ln w="9525">
            <a:noFill/>
            <a:miter lim="800000"/>
          </a:ln>
        </p:spPr>
        <p:txBody>
          <a:bodyPr wrap="square" anchor="ctr">
            <a:norm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&gt;"/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 dirty="0">
                <a:latin typeface="Titillium" pitchFamily="2" charset="77"/>
              </a:rPr>
              <a:t> </a:t>
            </a:r>
            <a:r>
              <a:rPr lang="fr-FR" altLang="fr-FR" sz="1400" b="1" dirty="0">
                <a:solidFill>
                  <a:srgbClr val="102648"/>
                </a:solidFill>
                <a:latin typeface="Titillium" pitchFamily="2" charset="77"/>
              </a:rPr>
              <a:t>94%</a:t>
            </a:r>
            <a:r>
              <a:rPr lang="zh-CN" altLang="fr-FR" sz="1400" b="1" dirty="0">
                <a:solidFill>
                  <a:srgbClr val="102648"/>
                </a:solidFill>
                <a:latin typeface="Titillium" pitchFamily="2" charset="77"/>
                <a:ea typeface="宋体" panose="02010600030101010101" pitchFamily="2" charset="-122"/>
              </a:rPr>
              <a:t>的学生在毕业后</a:t>
            </a:r>
            <a:r>
              <a:rPr lang="en-US" altLang="zh-CN" sz="1400" b="1" dirty="0">
                <a:solidFill>
                  <a:srgbClr val="102648"/>
                </a:solidFill>
                <a:latin typeface="Titillium" pitchFamily="2" charset="77"/>
                <a:ea typeface="宋体" panose="02010600030101010101" pitchFamily="2" charset="-122"/>
              </a:rPr>
              <a:t>3</a:t>
            </a:r>
            <a:r>
              <a:rPr lang="zh-CN" altLang="en-US" sz="1400" b="1" dirty="0">
                <a:solidFill>
                  <a:srgbClr val="102648"/>
                </a:solidFill>
                <a:latin typeface="Titillium" pitchFamily="2" charset="77"/>
                <a:ea typeface="宋体" panose="02010600030101010101" pitchFamily="2" charset="-122"/>
              </a:rPr>
              <a:t>个月内就业</a:t>
            </a:r>
            <a:r>
              <a:rPr lang="fr-FR" altLang="fr-FR" sz="1100" b="1" dirty="0">
                <a:solidFill>
                  <a:srgbClr val="102648"/>
                </a:solidFill>
                <a:latin typeface="Titillium" pitchFamily="2" charset="77"/>
              </a:rPr>
              <a:t> </a:t>
            </a:r>
            <a:br>
              <a:rPr lang="fr-FR" altLang="fr-FR" sz="1100" b="1" dirty="0">
                <a:solidFill>
                  <a:srgbClr val="102648"/>
                </a:solidFill>
                <a:latin typeface="Titillium" pitchFamily="2" charset="77"/>
              </a:rPr>
            </a:br>
            <a:endParaRPr lang="fr-FR" altLang="fr-FR" sz="1100" b="1" dirty="0">
              <a:solidFill>
                <a:srgbClr val="102648"/>
              </a:solidFill>
              <a:latin typeface="Titillium" pitchFamily="2" charset="77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 flipH="1">
            <a:off x="3061970" y="4250055"/>
            <a:ext cx="1835785" cy="1468120"/>
          </a:xfrm>
          <a:prstGeom prst="rect">
            <a:avLst/>
          </a:prstGeom>
          <a:solidFill>
            <a:srgbClr val="FAB600"/>
          </a:solidFill>
          <a:ln w="9525">
            <a:noFill/>
            <a:miter lim="800000"/>
          </a:ln>
        </p:spPr>
        <p:txBody>
          <a:bodyPr wrap="square" anchor="ctr">
            <a:norm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&gt;"/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100" b="1" dirty="0">
                <a:solidFill>
                  <a:srgbClr val="102648"/>
                </a:solidFill>
                <a:latin typeface="Titillium" pitchFamily="2" charset="77"/>
              </a:rPr>
              <a:t> </a:t>
            </a:r>
            <a:r>
              <a:rPr lang="fr-FR" altLang="fr-FR" sz="1400" b="1" dirty="0">
                <a:solidFill>
                  <a:srgbClr val="102648"/>
                </a:solidFill>
                <a:latin typeface="Titillium" pitchFamily="2" charset="77"/>
              </a:rPr>
              <a:t> 43% </a:t>
            </a:r>
            <a:r>
              <a:rPr lang="zh-CN" altLang="fr-FR" sz="1400" b="1" dirty="0">
                <a:solidFill>
                  <a:srgbClr val="102648"/>
                </a:solidFill>
                <a:latin typeface="Titillium" pitchFamily="2" charset="77"/>
                <a:ea typeface="宋体" panose="02010600030101010101" pitchFamily="2" charset="-122"/>
              </a:rPr>
              <a:t>的学生有海外学习背景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 flipH="1">
            <a:off x="6314403" y="1685122"/>
            <a:ext cx="1348186" cy="126153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</a:ln>
        </p:spPr>
        <p:txBody>
          <a:bodyPr wrap="square" anchor="ctr">
            <a:norm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&gt;"/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 dirty="0">
                <a:solidFill>
                  <a:schemeClr val="bg1"/>
                </a:solidFill>
                <a:latin typeface="Titillium" pitchFamily="2" charset="77"/>
              </a:rPr>
              <a:t>67% </a:t>
            </a:r>
            <a:r>
              <a:rPr lang="zh-CN" altLang="fr-FR" sz="1400" b="1" dirty="0">
                <a:solidFill>
                  <a:schemeClr val="bg1"/>
                </a:solidFill>
                <a:latin typeface="Titillium" pitchFamily="2" charset="77"/>
                <a:ea typeface="宋体" panose="02010600030101010101" pitchFamily="2" charset="-122"/>
              </a:rPr>
              <a:t>的学生在毕业前就业</a:t>
            </a:r>
            <a:endParaRPr lang="fr-FR" altLang="fr-FR" sz="1400" b="1" dirty="0">
              <a:solidFill>
                <a:schemeClr val="bg1"/>
              </a:solidFill>
              <a:latin typeface="Titillium" pitchFamily="2" charset="77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 flipH="1">
            <a:off x="4957327" y="3733967"/>
            <a:ext cx="2848772" cy="400881"/>
          </a:xfrm>
          <a:prstGeom prst="rect">
            <a:avLst/>
          </a:prstGeom>
          <a:solidFill>
            <a:srgbClr val="FAB600"/>
          </a:solidFill>
          <a:ln w="9525">
            <a:noFill/>
            <a:miter lim="800000"/>
          </a:ln>
        </p:spPr>
        <p:txBody>
          <a:bodyPr wrap="square" anchor="ctr">
            <a:norm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&gt;"/>
              <a:defRPr sz="23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400" b="1" dirty="0">
                <a:solidFill>
                  <a:srgbClr val="102648"/>
                </a:solidFill>
                <a:latin typeface="Titillium" pitchFamily="2" charset="77"/>
              </a:rPr>
              <a:t>5 % </a:t>
            </a:r>
            <a:r>
              <a:rPr lang="zh-CN" altLang="fr-FR" sz="1400" b="1" dirty="0">
                <a:solidFill>
                  <a:srgbClr val="102648"/>
                </a:solidFill>
                <a:latin typeface="Titillium" pitchFamily="2" charset="77"/>
                <a:ea typeface="宋体" panose="02010600030101010101" pitchFamily="2" charset="-122"/>
              </a:rPr>
              <a:t>的学生创业</a:t>
            </a:r>
          </a:p>
        </p:txBody>
      </p:sp>
      <p:pic>
        <p:nvPicPr>
          <p:cNvPr id="11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5229200"/>
            <a:ext cx="1606550" cy="889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教学</a:t>
            </a:r>
          </a:p>
          <a:p>
            <a:r>
              <a:rPr lang="en-US" altLang="zh-CN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6</a:t>
            </a:r>
            <a:r>
              <a:rPr lang="zh-CN" altLang="en-US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个硕士学科和</a:t>
            </a:r>
            <a:r>
              <a:rPr lang="en-US" altLang="zh-CN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15</a:t>
            </a:r>
            <a:r>
              <a:rPr lang="zh-CN" altLang="en-US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个专业</a:t>
            </a:r>
            <a:endParaRPr lang="en-US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456055" y="2004060"/>
            <a:ext cx="5006975" cy="3931920"/>
          </a:xfrm>
          <a:solidFill>
            <a:schemeClr val="bg1"/>
          </a:solidFill>
        </p:spPr>
        <p:txBody>
          <a:bodyPr wrap="square">
            <a:noAutofit/>
          </a:bodyPr>
          <a:lstStyle/>
          <a:p>
            <a:pPr algn="l"/>
            <a:r>
              <a:rPr lang="zh-CN" altLang="en-US" sz="17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机械工程 </a:t>
            </a:r>
            <a:endParaRPr lang="fr-FR" sz="17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先进制造技术</a:t>
            </a:r>
            <a:endParaRPr lang="fr-FR" sz="17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计算力学</a:t>
            </a:r>
            <a:endParaRPr lang="en-US" altLang="zh-CN" sz="17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能源与动力工程 </a:t>
            </a:r>
            <a:endParaRPr lang="fr-FR" sz="17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复合材料生产工艺与技术</a:t>
            </a:r>
            <a:endParaRPr lang="fr-FR" sz="17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fr-FR" sz="17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17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控制科学与机器人学</a:t>
            </a:r>
            <a:endParaRPr lang="fr-FR" sz="17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信号与图像处理 </a:t>
            </a:r>
            <a:endParaRPr lang="fr-FR" sz="17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先进机器人</a:t>
            </a:r>
            <a:endParaRPr lang="fr-FR" sz="17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嵌入式实时系统 </a:t>
            </a:r>
            <a:endParaRPr lang="fr-FR" sz="17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控制系统 </a:t>
            </a:r>
            <a:endParaRPr lang="fr-FR" sz="17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buFont typeface="Arial" panose="020B0604020202020204" pitchFamily="34" charset="0"/>
            </a:pPr>
            <a:endParaRPr lang="fr-FR" sz="17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fr-FR" sz="19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/>
            </a:r>
            <a:br>
              <a:rPr lang="fr-FR" sz="19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endParaRPr lang="fr-FR" sz="19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6070" y="3064510"/>
            <a:ext cx="2211070" cy="2809240"/>
          </a:xfrm>
          <a:prstGeom prst="rect">
            <a:avLst/>
          </a:prstGeom>
          <a:ln w="57150">
            <a:noFill/>
          </a:ln>
        </p:spPr>
      </p:pic>
      <p:pic>
        <p:nvPicPr>
          <p:cNvPr id="1026" name="Picture 2" descr="https://www.ec-nantes.fr/medias/photo/meca-am-master-web_1496821946275-jpeg?ID_FICHE=128957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 bwMode="auto">
          <a:xfrm>
            <a:off x="6327140" y="3063875"/>
            <a:ext cx="1921510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5229200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20000" y="906497"/>
            <a:ext cx="7643812" cy="381390"/>
          </a:xfrm>
        </p:spPr>
        <p:txBody>
          <a:bodyPr>
            <a:noAutofit/>
          </a:bodyPr>
          <a:lstStyle/>
          <a:p>
            <a:r>
              <a:rPr lang="zh-CN" altLang="en-US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教学</a:t>
            </a:r>
          </a:p>
          <a:p>
            <a:r>
              <a:rPr lang="en-US" altLang="zh-CN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6</a:t>
            </a:r>
            <a:r>
              <a:rPr lang="zh-CN" altLang="en-US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个硕士学科和</a:t>
            </a:r>
            <a:r>
              <a:rPr lang="en-US" altLang="zh-CN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15</a:t>
            </a:r>
            <a:r>
              <a:rPr lang="zh-CN" altLang="en-US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个专业</a:t>
            </a:r>
            <a:endParaRPr lang="en-US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060450" y="1738630"/>
            <a:ext cx="5901055" cy="4364990"/>
          </a:xfrm>
          <a:solidFill>
            <a:schemeClr val="bg1"/>
          </a:solidFill>
        </p:spPr>
        <p:txBody>
          <a:bodyPr wrap="square">
            <a:noAutofit/>
          </a:bodyPr>
          <a:lstStyle/>
          <a:p>
            <a:pPr algn="l"/>
            <a:r>
              <a:rPr lang="zh-CN" altLang="en-US" sz="17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海洋技术</a:t>
            </a:r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海洋工程中的流体动力学</a:t>
            </a:r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大西洋船舶操作与船舰工程硕士 </a:t>
            </a:r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17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土木工程</a:t>
            </a:r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环境中的材料与结构</a:t>
            </a:r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fr-FR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</a:t>
            </a:r>
          </a:p>
          <a:p>
            <a:pPr algn="l"/>
            <a:r>
              <a:rPr lang="zh-CN" altLang="en-US" sz="17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城市与环境规划 </a:t>
            </a:r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大气，水与城市环境 </a:t>
            </a:r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建筑与城市环境 </a:t>
            </a:r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fr-FR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/>
            </a:r>
            <a:br>
              <a:rPr lang="fr-FR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zh-CN" altLang="en-US" sz="17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工业工程</a:t>
            </a:r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灵捷企业管理 </a:t>
            </a:r>
            <a:endParaRPr lang="fr-FR" sz="17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智能互联企业 </a:t>
            </a:r>
            <a:r>
              <a:rPr lang="fr-FR" sz="19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 </a:t>
            </a:r>
            <a:br>
              <a:rPr lang="fr-FR" sz="19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</a:br>
            <a:endParaRPr lang="fr-FR" sz="19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1" indent="-342900" algn="l">
              <a:buFont typeface="Arial" panose="020B0604020202020204" pitchFamily="34" charset="0"/>
              <a:buChar char="•"/>
            </a:pPr>
            <a:endParaRPr lang="fr-FR" sz="19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7925" y="3275330"/>
            <a:ext cx="1981200" cy="29235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/>
          <a:srcRect t="3647"/>
          <a:stretch>
            <a:fillRect/>
          </a:stretch>
        </p:blipFill>
        <p:spPr>
          <a:xfrm>
            <a:off x="5699125" y="3268980"/>
            <a:ext cx="2044700" cy="29298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823" y="725170"/>
            <a:ext cx="270701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20090" y="906780"/>
            <a:ext cx="5253355" cy="892175"/>
          </a:xfrm>
        </p:spPr>
        <p:txBody>
          <a:bodyPr/>
          <a:lstStyle/>
          <a:p>
            <a:r>
              <a:rPr lang="zh-CN" altLang="en-US" dirty="0">
                <a:latin typeface="华文中宋" panose="02010600040101010101" charset="-122"/>
                <a:ea typeface="华文中宋" panose="02010600040101010101" charset="-122"/>
              </a:rPr>
              <a:t>教学</a:t>
            </a:r>
          </a:p>
          <a:p>
            <a:r>
              <a:rPr lang="en-US" altLang="zh-CN" dirty="0">
                <a:latin typeface="华文中宋" panose="02010600040101010101" charset="-122"/>
                <a:ea typeface="华文中宋" panose="02010600040101010101" charset="-122"/>
              </a:rPr>
              <a:t>4</a:t>
            </a:r>
            <a:r>
              <a:rPr lang="zh-CN" altLang="en-US" dirty="0">
                <a:latin typeface="华文中宋" panose="02010600040101010101" charset="-122"/>
                <a:ea typeface="华文中宋" panose="02010600040101010101" charset="-122"/>
              </a:rPr>
              <a:t>个欧盟硕士项目</a:t>
            </a:r>
            <a:r>
              <a:rPr lang="en-US" altLang="zh-CN" dirty="0">
                <a:latin typeface="华文中宋" panose="02010600040101010101" charset="-122"/>
                <a:ea typeface="华文中宋" panose="02010600040101010101" charset="-122"/>
              </a:rPr>
              <a:t>/</a:t>
            </a:r>
            <a:r>
              <a:rPr lang="zh-CN" altLang="en-US" dirty="0">
                <a:latin typeface="华文中宋" panose="02010600040101010101" charset="-122"/>
                <a:ea typeface="华文中宋" panose="02010600040101010101" charset="-122"/>
              </a:rPr>
              <a:t>伊拉莫斯奖学金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162685" y="1906905"/>
            <a:ext cx="7127240" cy="3889375"/>
          </a:xfrm>
          <a:solidFill>
            <a:schemeClr val="bg1"/>
          </a:solidFill>
        </p:spPr>
        <p:txBody>
          <a:bodyPr wrap="square">
            <a:noAutofit/>
          </a:bodyPr>
          <a:lstStyle/>
          <a:p>
            <a:pPr algn="l">
              <a:spcBef>
                <a:spcPts val="700"/>
              </a:spcBef>
              <a:buFont typeface="Arial" panose="020B0604020202020204" pitchFamily="34" charset="0"/>
              <a:defRPr/>
            </a:pPr>
            <a:r>
              <a:rPr lang="fr-FR" sz="1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JEMARO +</a:t>
            </a:r>
            <a:r>
              <a:rPr lang="zh-CN" altLang="en-US" sz="1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先进机器人 </a:t>
            </a:r>
            <a:r>
              <a:rPr lang="fr-FR" sz="14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endParaRPr lang="fr-FR" sz="14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spcBef>
                <a:spcPts val="700"/>
              </a:spcBef>
              <a:defRPr/>
            </a:pPr>
            <a:r>
              <a:rPr lang="zh-CN" altLang="en-US" sz="14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华沙工业大学（波兰），热那亚大学（意大利），庆兴大学（日本）</a:t>
            </a:r>
            <a:endParaRPr lang="en-US" altLang="zh-CN" sz="14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spcBef>
                <a:spcPts val="700"/>
              </a:spcBef>
            </a:pPr>
            <a:endParaRPr lang="en-US" altLang="zh-CN" sz="14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spcBef>
                <a:spcPts val="700"/>
              </a:spcBef>
              <a:buFont typeface="Arial" panose="020B0604020202020204" pitchFamily="34" charset="0"/>
              <a:defRPr/>
            </a:pPr>
            <a:r>
              <a:rPr lang="fr-FR" sz="14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EMShip</a:t>
            </a:r>
            <a:r>
              <a:rPr lang="zh-CN" altLang="en-US" sz="1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先进设计</a:t>
            </a:r>
            <a:r>
              <a:rPr lang="fr-FR" sz="1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 </a:t>
            </a:r>
            <a:r>
              <a:rPr lang="zh-CN" altLang="en-US" sz="1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船舶建筑</a:t>
            </a:r>
            <a:r>
              <a:rPr lang="fr-FR" sz="1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fr-FR" sz="1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spcBef>
                <a:spcPts val="700"/>
              </a:spcBef>
              <a:defRPr/>
            </a:pPr>
            <a:r>
              <a:rPr lang="zh-CN" altLang="en-US" sz="14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烈日大学（比利时），罗斯托克大学（德国），</a:t>
            </a:r>
            <a:r>
              <a:rPr lang="fr-FR" sz="14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4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西博洛尼亚理工大学（波兰），加拉茨大学（罗马尼亚），热那亚大学（意大利）</a:t>
            </a:r>
          </a:p>
          <a:p>
            <a:pPr algn="l">
              <a:spcBef>
                <a:spcPts val="700"/>
              </a:spcBef>
              <a:defRPr/>
            </a:pPr>
            <a:endParaRPr lang="en-US" altLang="zh-CN" sz="14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spcBef>
                <a:spcPts val="700"/>
              </a:spcBef>
              <a:defRPr/>
            </a:pPr>
            <a:r>
              <a:rPr lang="fr-FR" sz="1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REM</a:t>
            </a:r>
            <a:r>
              <a:rPr lang="zh-CN" altLang="en-US" sz="1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海洋环境中的可再生能源</a:t>
            </a:r>
            <a:endParaRPr lang="fr-FR" sz="1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spcBef>
                <a:spcPts val="700"/>
              </a:spcBef>
            </a:pPr>
            <a:r>
              <a:rPr lang="zh-CN" altLang="en-US" sz="14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巴斯克大学（西班牙），</a:t>
            </a:r>
            <a:r>
              <a:rPr lang="en-US" sz="14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4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挪威科技自然大学（挪威），</a:t>
            </a:r>
            <a:r>
              <a:rPr lang="en-US" sz="14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4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思克莱德大学（英国）</a:t>
            </a:r>
          </a:p>
          <a:p>
            <a:pPr algn="l">
              <a:spcBef>
                <a:spcPts val="700"/>
              </a:spcBef>
            </a:pPr>
            <a:endParaRPr lang="zh-CN" altLang="en-US" sz="14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spcBef>
                <a:spcPts val="525"/>
              </a:spcBef>
              <a:defRPr/>
            </a:pPr>
            <a:r>
              <a:rPr lang="fr-FR" sz="1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E-PICO+: </a:t>
            </a:r>
            <a:r>
              <a:rPr lang="zh-CN" altLang="fr-FR" sz="1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电动汽车的动力与控制</a:t>
            </a:r>
          </a:p>
          <a:p>
            <a:pPr algn="l">
              <a:spcBef>
                <a:spcPts val="525"/>
              </a:spcBef>
              <a:defRPr/>
            </a:pPr>
            <a:r>
              <a:rPr lang="zh-CN" altLang="en-US" sz="14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基尔大学（德国）</a:t>
            </a:r>
            <a:r>
              <a:rPr lang="en-US" sz="14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sz="14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拉奎拉大学（意大利）</a:t>
            </a:r>
            <a:r>
              <a:rPr lang="en-US" sz="14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,</a:t>
            </a:r>
            <a:r>
              <a:rPr lang="zh-CN" altLang="en-US" sz="14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布加勒斯特理工大学（罗马尼亚）</a:t>
            </a:r>
          </a:p>
          <a:p>
            <a:pPr algn="l">
              <a:spcBef>
                <a:spcPts val="525"/>
              </a:spcBef>
              <a:defRPr/>
            </a:pPr>
            <a:endParaRPr lang="fr-FR" sz="1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5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5373216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博士研究方向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720090" y="1612900"/>
            <a:ext cx="6120130" cy="2766695"/>
          </a:xfrm>
          <a:solidFill>
            <a:schemeClr val="bg1"/>
          </a:solidFill>
        </p:spPr>
        <p:txBody>
          <a:bodyPr wrap="square"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altLang="zh-CN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zh-CN" altLang="en-US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个法国国家科研中心</a:t>
            </a:r>
            <a:r>
              <a:rPr lang="en-US" altLang="zh-CN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(CNRS)</a:t>
            </a:r>
            <a:r>
              <a:rPr lang="zh-CN" altLang="en-US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重点实验室</a:t>
            </a:r>
            <a:r>
              <a:rPr lang="en-US" altLang="fr-FR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(A </a:t>
            </a:r>
            <a:r>
              <a:rPr lang="zh-CN" altLang="en-US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或</a:t>
            </a:r>
            <a:r>
              <a:rPr lang="en-US" altLang="fr-FR" sz="17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A+)</a:t>
            </a:r>
          </a:p>
          <a:p>
            <a:pPr algn="l">
              <a:spcBef>
                <a:spcPts val="600"/>
              </a:spcBef>
            </a:pPr>
            <a:endParaRPr lang="zh-CN" altLang="en-US" sz="1700" b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lvl="1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南特科学数字实验室</a:t>
            </a:r>
            <a:r>
              <a:rPr lang="en-US" altLang="fr-FR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(LS2N)</a:t>
            </a:r>
            <a:endParaRPr lang="zh-CN" altLang="en-US" sz="1700" b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lvl="1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7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流体力学实验室</a:t>
            </a:r>
            <a:r>
              <a:rPr lang="en-US" altLang="fr-FR" sz="17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(LHEEA)</a:t>
            </a:r>
            <a:endParaRPr lang="en-US" altLang="zh-CN" sz="1700" b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lvl="1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7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土木工程与力学实验室</a:t>
            </a:r>
          </a:p>
          <a:p>
            <a:pPr marL="285750" lvl="1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fr-FR" sz="17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“Jean </a:t>
            </a:r>
            <a:r>
              <a:rPr lang="en-US" altLang="fr-FR" sz="1700" b="0" dirty="0" err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Leray</a:t>
            </a:r>
            <a:r>
              <a:rPr lang="en-US" altLang="fr-FR" sz="17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17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数学实验室</a:t>
            </a:r>
          </a:p>
          <a:p>
            <a:pPr marL="285750" lvl="1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7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城市环境与建筑</a:t>
            </a:r>
            <a:r>
              <a:rPr lang="en-US" altLang="fr-FR" sz="17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(AAU)</a:t>
            </a:r>
            <a:endParaRPr lang="zh-CN" altLang="en-US" sz="1700" b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lvl="1" indent="-28575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7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高性能计算研究所</a:t>
            </a:r>
            <a:r>
              <a:rPr lang="en-US" altLang="zh-CN" sz="1700" b="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(ICI)</a:t>
            </a:r>
            <a:endParaRPr lang="zh-CN" altLang="en-US" sz="1700" b="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 algn="l">
              <a:spcBef>
                <a:spcPts val="600"/>
              </a:spcBef>
              <a:buFont typeface="Arial" panose="020B0604020202020204" pitchFamily="34" charset="0"/>
            </a:pPr>
            <a:endParaRPr lang="fr-FR" altLang="zh-CN" sz="1800" b="0" dirty="0">
              <a:solidFill>
                <a:schemeClr val="tx1"/>
              </a:solidFill>
              <a:latin typeface="Titillium" pitchFamily="2" charset="77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Picture 4" descr="bandeau-b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7239" y="4820539"/>
            <a:ext cx="7776864" cy="9127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5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052736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就业</a:t>
            </a:r>
            <a:r>
              <a:rPr lang="en-US" altLang="zh-CN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/</a:t>
            </a:r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硕士</a:t>
            </a:r>
          </a:p>
        </p:txBody>
      </p:sp>
      <p:sp>
        <p:nvSpPr>
          <p:cNvPr id="5" name="Freeform 6"/>
          <p:cNvSpPr/>
          <p:nvPr/>
        </p:nvSpPr>
        <p:spPr bwMode="auto">
          <a:xfrm>
            <a:off x="7023099" y="5494446"/>
            <a:ext cx="3175" cy="14288"/>
          </a:xfrm>
          <a:custGeom>
            <a:avLst/>
            <a:gdLst>
              <a:gd name="T0" fmla="*/ 0 w 2"/>
              <a:gd name="T1" fmla="*/ 0 h 9"/>
              <a:gd name="T2" fmla="*/ 2 w 2"/>
              <a:gd name="T3" fmla="*/ 9 h 9"/>
              <a:gd name="T4" fmla="*/ 2 w 2"/>
              <a:gd name="T5" fmla="*/ 9 h 9"/>
              <a:gd name="T6" fmla="*/ 2 w 2"/>
              <a:gd name="T7" fmla="*/ 4 h 9"/>
              <a:gd name="T8" fmla="*/ 2 w 2"/>
              <a:gd name="T9" fmla="*/ 0 h 9"/>
              <a:gd name="T10" fmla="*/ 0 w 2"/>
              <a:gd name="T11" fmla="*/ 0 h 9"/>
              <a:gd name="T12" fmla="*/ 0 w 2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9">
                <a:moveTo>
                  <a:pt x="0" y="0"/>
                </a:moveTo>
                <a:lnTo>
                  <a:pt x="2" y="9"/>
                </a:lnTo>
                <a:lnTo>
                  <a:pt x="2" y="9"/>
                </a:lnTo>
                <a:lnTo>
                  <a:pt x="2" y="4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 bwMode="auto">
          <a:xfrm>
            <a:off x="4916045" y="3786188"/>
            <a:ext cx="6350" cy="9525"/>
          </a:xfrm>
          <a:custGeom>
            <a:avLst/>
            <a:gdLst>
              <a:gd name="T0" fmla="*/ 0 w 4"/>
              <a:gd name="T1" fmla="*/ 0 h 6"/>
              <a:gd name="T2" fmla="*/ 4 w 4"/>
              <a:gd name="T3" fmla="*/ 6 h 6"/>
              <a:gd name="T4" fmla="*/ 4 w 4"/>
              <a:gd name="T5" fmla="*/ 6 h 6"/>
              <a:gd name="T6" fmla="*/ 4 w 4"/>
              <a:gd name="T7" fmla="*/ 2 h 6"/>
              <a:gd name="T8" fmla="*/ 4 w 4"/>
              <a:gd name="T9" fmla="*/ 0 h 6"/>
              <a:gd name="T10" fmla="*/ 0 w 4"/>
              <a:gd name="T11" fmla="*/ 0 h 6"/>
              <a:gd name="T12" fmla="*/ 0 w 4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4" y="6"/>
                </a:lnTo>
                <a:lnTo>
                  <a:pt x="4" y="6"/>
                </a:lnTo>
                <a:lnTo>
                  <a:pt x="4" y="2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04102" y="1723777"/>
            <a:ext cx="347826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1965" lvl="2">
              <a:spcBef>
                <a:spcPts val="300"/>
              </a:spcBef>
              <a:buClr>
                <a:srgbClr val="FAB600"/>
              </a:buClr>
              <a:defRPr/>
            </a:pPr>
            <a:r>
              <a:rPr lang="en-US" sz="2400" dirty="0">
                <a:solidFill>
                  <a:srgbClr val="102648"/>
                </a:solidFill>
                <a:latin typeface="Titillium Regular"/>
                <a:cs typeface="Titillium Regular"/>
              </a:rPr>
              <a:t>			</a:t>
            </a:r>
            <a:endParaRPr lang="fr-FR" sz="2400" dirty="0">
              <a:solidFill>
                <a:srgbClr val="102648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26212" y="3642358"/>
            <a:ext cx="4893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1965" lvl="2">
              <a:spcBef>
                <a:spcPts val="300"/>
              </a:spcBef>
              <a:buClr>
                <a:srgbClr val="FAB600"/>
              </a:buClr>
              <a:defRPr/>
            </a:pPr>
            <a:r>
              <a:rPr lang="en-US" sz="2400" dirty="0">
                <a:solidFill>
                  <a:srgbClr val="102648"/>
                </a:solidFill>
                <a:latin typeface="Titillium Regular"/>
                <a:cs typeface="Titillium Regular"/>
              </a:rPr>
              <a:t>	</a:t>
            </a:r>
            <a:endParaRPr lang="fr-FR" sz="2400" dirty="0">
              <a:solidFill>
                <a:srgbClr val="102648"/>
              </a:solidFill>
            </a:endParaRPr>
          </a:p>
        </p:txBody>
      </p:sp>
      <p:graphicFrame>
        <p:nvGraphicFramePr>
          <p:cNvPr id="11" name="Graphique 10"/>
          <p:cNvGraphicFramePr/>
          <p:nvPr/>
        </p:nvGraphicFramePr>
        <p:xfrm>
          <a:off x="2275205" y="3786505"/>
          <a:ext cx="3808095" cy="265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ZoneTexte 7"/>
          <p:cNvSpPr txBox="1"/>
          <p:nvPr/>
        </p:nvSpPr>
        <p:spPr>
          <a:xfrm>
            <a:off x="667385" y="1896110"/>
            <a:ext cx="244030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4865" lvl="2" indent="-342900" algn="l">
              <a:spcBef>
                <a:spcPts val="300"/>
              </a:spcBef>
              <a:buClr>
                <a:srgbClr val="FAB600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21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Titillium Regular"/>
              </a:rPr>
              <a:t>原居住地区</a:t>
            </a:r>
            <a:r>
              <a:rPr lang="en-US" sz="2400" dirty="0">
                <a:solidFill>
                  <a:srgbClr val="102648"/>
                </a:solidFill>
                <a:latin typeface="Titillium Regular"/>
                <a:cs typeface="Titillium Regular"/>
              </a:rPr>
              <a:t>		</a:t>
            </a:r>
            <a:endParaRPr lang="fr-FR" sz="2400" dirty="0">
              <a:solidFill>
                <a:srgbClr val="102648"/>
              </a:solidFill>
            </a:endParaRPr>
          </a:p>
        </p:txBody>
      </p:sp>
      <p:sp>
        <p:nvSpPr>
          <p:cNvPr id="13" name="ZoneTexte 7"/>
          <p:cNvSpPr txBox="1"/>
          <p:nvPr/>
        </p:nvSpPr>
        <p:spPr>
          <a:xfrm>
            <a:off x="719913" y="3795773"/>
            <a:ext cx="347826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4865" lvl="2" indent="-342900">
              <a:spcBef>
                <a:spcPts val="300"/>
              </a:spcBef>
              <a:buClr>
                <a:srgbClr val="FAB600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21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Titillium Regular"/>
              </a:rPr>
              <a:t>现居住地</a:t>
            </a:r>
            <a:r>
              <a:rPr lang="en-US" sz="2400" dirty="0">
                <a:solidFill>
                  <a:srgbClr val="102648"/>
                </a:solidFill>
                <a:latin typeface="Titillium Regular"/>
                <a:cs typeface="Titillium Regular"/>
              </a:rPr>
              <a:t>		</a:t>
            </a:r>
            <a:endParaRPr lang="fr-FR" sz="2400" dirty="0">
              <a:solidFill>
                <a:srgbClr val="102648"/>
              </a:solidFill>
            </a:endParaRPr>
          </a:p>
        </p:txBody>
      </p:sp>
      <p:graphicFrame>
        <p:nvGraphicFramePr>
          <p:cNvPr id="9" name="Graphique 8"/>
          <p:cNvGraphicFramePr/>
          <p:nvPr/>
        </p:nvGraphicFramePr>
        <p:xfrm>
          <a:off x="3816985" y="1409065"/>
          <a:ext cx="4832985" cy="2466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5229200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20090" y="906780"/>
            <a:ext cx="5272405" cy="558800"/>
          </a:xfrm>
        </p:spPr>
        <p:txBody>
          <a:bodyPr/>
          <a:lstStyle/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就业</a:t>
            </a:r>
            <a:r>
              <a:rPr lang="en-US" altLang="zh-CN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/</a:t>
            </a:r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硕士</a:t>
            </a:r>
          </a:p>
          <a:p>
            <a:endParaRPr lang="zh-CN" altLang="en-US" dirty="0">
              <a:solidFill>
                <a:schemeClr val="tx1">
                  <a:lumMod val="75000"/>
                </a:schemeClr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" name="Freeform 6"/>
          <p:cNvSpPr/>
          <p:nvPr/>
        </p:nvSpPr>
        <p:spPr bwMode="auto">
          <a:xfrm>
            <a:off x="7023099" y="5494446"/>
            <a:ext cx="3175" cy="14288"/>
          </a:xfrm>
          <a:custGeom>
            <a:avLst/>
            <a:gdLst>
              <a:gd name="T0" fmla="*/ 0 w 2"/>
              <a:gd name="T1" fmla="*/ 0 h 9"/>
              <a:gd name="T2" fmla="*/ 2 w 2"/>
              <a:gd name="T3" fmla="*/ 9 h 9"/>
              <a:gd name="T4" fmla="*/ 2 w 2"/>
              <a:gd name="T5" fmla="*/ 9 h 9"/>
              <a:gd name="T6" fmla="*/ 2 w 2"/>
              <a:gd name="T7" fmla="*/ 4 h 9"/>
              <a:gd name="T8" fmla="*/ 2 w 2"/>
              <a:gd name="T9" fmla="*/ 0 h 9"/>
              <a:gd name="T10" fmla="*/ 0 w 2"/>
              <a:gd name="T11" fmla="*/ 0 h 9"/>
              <a:gd name="T12" fmla="*/ 0 w 2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9">
                <a:moveTo>
                  <a:pt x="0" y="0"/>
                </a:moveTo>
                <a:lnTo>
                  <a:pt x="2" y="9"/>
                </a:lnTo>
                <a:lnTo>
                  <a:pt x="2" y="9"/>
                </a:lnTo>
                <a:lnTo>
                  <a:pt x="2" y="4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 bwMode="auto">
          <a:xfrm>
            <a:off x="4916045" y="3786188"/>
            <a:ext cx="6350" cy="9525"/>
          </a:xfrm>
          <a:custGeom>
            <a:avLst/>
            <a:gdLst>
              <a:gd name="T0" fmla="*/ 0 w 4"/>
              <a:gd name="T1" fmla="*/ 0 h 6"/>
              <a:gd name="T2" fmla="*/ 4 w 4"/>
              <a:gd name="T3" fmla="*/ 6 h 6"/>
              <a:gd name="T4" fmla="*/ 4 w 4"/>
              <a:gd name="T5" fmla="*/ 6 h 6"/>
              <a:gd name="T6" fmla="*/ 4 w 4"/>
              <a:gd name="T7" fmla="*/ 2 h 6"/>
              <a:gd name="T8" fmla="*/ 4 w 4"/>
              <a:gd name="T9" fmla="*/ 0 h 6"/>
              <a:gd name="T10" fmla="*/ 0 w 4"/>
              <a:gd name="T11" fmla="*/ 0 h 6"/>
              <a:gd name="T12" fmla="*/ 0 w 4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4" y="6"/>
                </a:lnTo>
                <a:lnTo>
                  <a:pt x="4" y="6"/>
                </a:lnTo>
                <a:lnTo>
                  <a:pt x="4" y="2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-26212" y="3642358"/>
            <a:ext cx="4893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1965" lvl="2">
              <a:spcBef>
                <a:spcPts val="300"/>
              </a:spcBef>
              <a:buClr>
                <a:srgbClr val="FAB600"/>
              </a:buClr>
              <a:defRPr/>
            </a:pPr>
            <a:r>
              <a:rPr lang="en-US" sz="2400" dirty="0">
                <a:solidFill>
                  <a:srgbClr val="102648"/>
                </a:solidFill>
                <a:latin typeface="Titillium Regular"/>
                <a:cs typeface="Titillium Regular"/>
              </a:rPr>
              <a:t>	</a:t>
            </a:r>
            <a:endParaRPr lang="fr-FR" sz="2400" dirty="0">
              <a:solidFill>
                <a:srgbClr val="102648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81785" y="2291715"/>
            <a:ext cx="5783580" cy="21852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约</a:t>
            </a:r>
            <a:r>
              <a:rPr lang="en-US" altLang="zh-CN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50%</a:t>
            </a:r>
            <a:r>
              <a:rPr lang="zh-CN" alt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的同学继续攻读博士，约</a:t>
            </a:r>
            <a:r>
              <a:rPr lang="en-US" altLang="zh-CN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50%</a:t>
            </a:r>
            <a:r>
              <a:rPr lang="zh-CN" alt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的同学选择在企业工作。</a:t>
            </a: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 </a:t>
            </a: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工作领域：工业经济，环境和城市规划，汽车、航空，船舶与铁路工业，能源，建筑设计与建筑工程，交通，银行、保险及其它金融机构，信息技术、传媒及出版业，奢侈品，公共机构管理等。</a:t>
            </a:r>
          </a:p>
        </p:txBody>
      </p:sp>
      <p:pic>
        <p:nvPicPr>
          <p:cNvPr id="8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5229200"/>
            <a:ext cx="1606550" cy="889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2800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企业合作：关注企业当下及未来的需求与发展，一直在科技创新的前沿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438910" y="2197735"/>
            <a:ext cx="6673850" cy="3616960"/>
          </a:xfrm>
        </p:spPr>
        <p:txBody>
          <a:bodyPr wrap="square">
            <a:noAutofit/>
          </a:bodyPr>
          <a:lstStyle/>
          <a:p>
            <a:pPr algn="l"/>
            <a:r>
              <a:rPr lang="zh-CN" altLang="en-US" sz="19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每年签订超过</a:t>
            </a:r>
            <a:r>
              <a:rPr lang="en-US" altLang="zh-CN" sz="19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100</a:t>
            </a:r>
            <a:r>
              <a:rPr lang="zh-CN" altLang="en-US" sz="19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份合同</a:t>
            </a:r>
            <a:r>
              <a:rPr lang="fr-FR" altLang="fr-FR" sz="19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</a:p>
          <a:p>
            <a:pPr marL="342900" lvl="2" indent="-342900" algn="l">
              <a:buClr>
                <a:srgbClr val="FF990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合作型研究</a:t>
            </a:r>
            <a:endParaRPr lang="fr-FR" altLang="fr-FR" sz="19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2" indent="-342900" algn="l">
              <a:buClr>
                <a:srgbClr val="FF990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技术转让</a:t>
            </a:r>
            <a:endParaRPr lang="en-US" altLang="zh-CN" sz="19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2" indent="-342900" algn="l">
              <a:buClr>
                <a:srgbClr val="FF990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试验</a:t>
            </a:r>
            <a:r>
              <a:rPr lang="en-US" altLang="zh-CN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数值模拟，咨询 </a:t>
            </a:r>
            <a:r>
              <a:rPr lang="fr-FR" altLang="fr-FR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…</a:t>
            </a:r>
          </a:p>
          <a:p>
            <a:pPr lvl="2" indent="0" algn="l">
              <a:buClr>
                <a:srgbClr val="FF9900"/>
              </a:buClr>
              <a:buSzPct val="80000"/>
              <a:buFont typeface="Arial" panose="020B0604020202020204" pitchFamily="34" charset="0"/>
              <a:buNone/>
            </a:pP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涉及领域：航空航天，建筑与公共工程，海工作业，汽车，电子，机械，船舶工程，机器人技术 </a:t>
            </a:r>
            <a:r>
              <a:rPr lang="fr-FR" altLang="fr-FR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…</a:t>
            </a:r>
          </a:p>
          <a:p>
            <a:pPr lvl="2" algn="l">
              <a:buFontTx/>
              <a:buNone/>
            </a:pPr>
            <a:endParaRPr lang="fr-FR" altLang="fr-FR" sz="19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fr-FR" altLang="fr-FR" sz="19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9 </a:t>
            </a:r>
            <a:r>
              <a:rPr lang="zh-CN" altLang="en-US" sz="19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个工业研究领域的研发首席科学家</a:t>
            </a:r>
            <a:endParaRPr lang="fr-FR" altLang="fr-FR" sz="19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2" algn="l">
              <a:buClr>
                <a:srgbClr val="FF990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总共</a:t>
            </a:r>
            <a:r>
              <a:rPr lang="en-US" altLang="zh-CN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2600</a:t>
            </a: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万欧元</a:t>
            </a:r>
            <a:endParaRPr lang="fr-FR" altLang="fr-FR" sz="19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2" algn="l">
              <a:buClr>
                <a:srgbClr val="FF9900"/>
              </a:buClr>
              <a:buSzPct val="80000"/>
              <a:buFont typeface="Arial" panose="020B0604020202020204" pitchFamily="34" charset="0"/>
              <a:buChar char="•"/>
            </a:pP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雷诺汽车</a:t>
            </a:r>
            <a:r>
              <a:rPr lang="en-US" altLang="zh-CN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西门子</a:t>
            </a:r>
            <a:r>
              <a:rPr lang="en-US" altLang="zh-CN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欧洲宇航防务集团</a:t>
            </a:r>
            <a:r>
              <a:rPr lang="en-US" altLang="zh-CN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佛吉亚</a:t>
            </a:r>
            <a:r>
              <a:rPr lang="en-US" altLang="zh-CN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/ESI</a:t>
            </a: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集团</a:t>
            </a:r>
            <a:r>
              <a:rPr lang="fr-FR" altLang="fr-FR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…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fr-FR" sz="19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企业合作伙伴</a:t>
            </a:r>
          </a:p>
        </p:txBody>
      </p:sp>
      <p:sp>
        <p:nvSpPr>
          <p:cNvPr id="5" name="Espace réservé du pied de page 2"/>
          <p:cNvSpPr>
            <a:spLocks noGrp="1"/>
          </p:cNvSpPr>
          <p:nvPr/>
        </p:nvSpPr>
        <p:spPr bwMode="auto">
          <a:xfrm>
            <a:off x="2050256" y="6592649"/>
            <a:ext cx="510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fr-FR"/>
            </a:defPPr>
            <a:lvl1pPr algn="ctr" rtl="0" eaLnBrk="1" fontAlgn="base" hangingPunct="1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fr-FR" dirty="0"/>
              <a:t>Centrale Nantes</a:t>
            </a:r>
          </a:p>
        </p:txBody>
      </p:sp>
      <p:sp>
        <p:nvSpPr>
          <p:cNvPr id="6" name="Espace réservé du numéro de diapositive 3"/>
          <p:cNvSpPr>
            <a:spLocks noGrp="1"/>
          </p:cNvSpPr>
          <p:nvPr/>
        </p:nvSpPr>
        <p:spPr bwMode="auto">
          <a:xfrm>
            <a:off x="7612856" y="6592649"/>
            <a:ext cx="129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fr-FR"/>
            </a:defPPr>
            <a:lvl1pPr algn="r" rtl="0" eaLnBrk="1" fontAlgn="base" hangingPunct="1">
              <a:spcBef>
                <a:spcPct val="50000"/>
              </a:spcBef>
              <a:spcAft>
                <a:spcPct val="0"/>
              </a:spcAft>
              <a:defRPr sz="1400" kern="120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3C3FD302-8B69-49B5-8666-9D93CC6A6292}" type="slidenum">
              <a:rPr lang="fr-FR" altLang="fr-FR" sz="1400">
                <a:solidFill>
                  <a:schemeClr val="bg1"/>
                </a:solidFill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18</a:t>
            </a:fld>
            <a:endParaRPr lang="fr-FR" altLang="fr-FR" sz="1400">
              <a:solidFill>
                <a:schemeClr val="bg1"/>
              </a:solidFill>
            </a:endParaRPr>
          </a:p>
        </p:txBody>
      </p:sp>
      <p:pic>
        <p:nvPicPr>
          <p:cNvPr id="71" name="Picture 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5782" y="3752984"/>
            <a:ext cx="1665287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3589" y="4443921"/>
            <a:ext cx="1547812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5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363" y="1538930"/>
            <a:ext cx="10763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6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3589" y="3326321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6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2454" y="2596706"/>
            <a:ext cx="143033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6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1551" y="2561146"/>
            <a:ext cx="14366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6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726" y="1514983"/>
            <a:ext cx="14176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6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9277" y="5852348"/>
            <a:ext cx="14398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6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656" y="3404902"/>
            <a:ext cx="1978025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6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6839" y="5304346"/>
            <a:ext cx="990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7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6340" y="5044789"/>
            <a:ext cx="17653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7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7500" y="3946659"/>
            <a:ext cx="1692275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7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4554" y="3326321"/>
            <a:ext cx="762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7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6468" y="5588635"/>
            <a:ext cx="15763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7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4997" y="5813409"/>
            <a:ext cx="14001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7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0551" y="4275646"/>
            <a:ext cx="12636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8531" y="4658682"/>
            <a:ext cx="1277937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8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0689" y="4499484"/>
            <a:ext cx="1273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Image 24" descr="logo allianz 72dpi.jpg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9714" y="1514983"/>
            <a:ext cx="1355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Image 26" descr="logo-BUREAU-VERITAS.jpg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0914" y="1371584"/>
            <a:ext cx="7429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Image 27" descr="logo_edf.jpg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5701" y="2259521"/>
            <a:ext cx="685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67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011" y="5413884"/>
            <a:ext cx="94297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Image 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5401" y="3326321"/>
            <a:ext cx="1828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30" descr="C:\Users\crohart\Desktop\saint-gobain-logo.gif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76" y="2327784"/>
            <a:ext cx="19494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2" descr="Afficher l'image d'origine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6564" y="1423685"/>
            <a:ext cx="1181862" cy="88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Afficher l'image d'origine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3211" y="6093460"/>
            <a:ext cx="1669705" cy="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21590" y="2182495"/>
            <a:ext cx="9100185" cy="4332605"/>
          </a:xfrm>
          <a:prstGeom prst="rect">
            <a:avLst/>
          </a:prstGeom>
        </p:spPr>
      </p:pic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20090" y="906780"/>
            <a:ext cx="6574155" cy="918845"/>
          </a:xfrm>
        </p:spPr>
        <p:txBody>
          <a:bodyPr/>
          <a:lstStyle/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国际化</a:t>
            </a:r>
          </a:p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毕业生的全球化适应能力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 bwMode="auto">
          <a:xfrm>
            <a:off x="7023099" y="5494446"/>
            <a:ext cx="3175" cy="14288"/>
          </a:xfrm>
          <a:custGeom>
            <a:avLst/>
            <a:gdLst>
              <a:gd name="T0" fmla="*/ 0 w 2"/>
              <a:gd name="T1" fmla="*/ 0 h 9"/>
              <a:gd name="T2" fmla="*/ 2 w 2"/>
              <a:gd name="T3" fmla="*/ 9 h 9"/>
              <a:gd name="T4" fmla="*/ 2 w 2"/>
              <a:gd name="T5" fmla="*/ 9 h 9"/>
              <a:gd name="T6" fmla="*/ 2 w 2"/>
              <a:gd name="T7" fmla="*/ 4 h 9"/>
              <a:gd name="T8" fmla="*/ 2 w 2"/>
              <a:gd name="T9" fmla="*/ 0 h 9"/>
              <a:gd name="T10" fmla="*/ 0 w 2"/>
              <a:gd name="T11" fmla="*/ 0 h 9"/>
              <a:gd name="T12" fmla="*/ 0 w 2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9">
                <a:moveTo>
                  <a:pt x="0" y="0"/>
                </a:moveTo>
                <a:lnTo>
                  <a:pt x="2" y="9"/>
                </a:lnTo>
                <a:lnTo>
                  <a:pt x="2" y="9"/>
                </a:lnTo>
                <a:lnTo>
                  <a:pt x="2" y="4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 bwMode="auto">
          <a:xfrm>
            <a:off x="4916045" y="3786188"/>
            <a:ext cx="6350" cy="9525"/>
          </a:xfrm>
          <a:custGeom>
            <a:avLst/>
            <a:gdLst>
              <a:gd name="T0" fmla="*/ 0 w 4"/>
              <a:gd name="T1" fmla="*/ 0 h 6"/>
              <a:gd name="T2" fmla="*/ 4 w 4"/>
              <a:gd name="T3" fmla="*/ 6 h 6"/>
              <a:gd name="T4" fmla="*/ 4 w 4"/>
              <a:gd name="T5" fmla="*/ 6 h 6"/>
              <a:gd name="T6" fmla="*/ 4 w 4"/>
              <a:gd name="T7" fmla="*/ 2 h 6"/>
              <a:gd name="T8" fmla="*/ 4 w 4"/>
              <a:gd name="T9" fmla="*/ 0 h 6"/>
              <a:gd name="T10" fmla="*/ 0 w 4"/>
              <a:gd name="T11" fmla="*/ 0 h 6"/>
              <a:gd name="T12" fmla="*/ 0 w 4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4" y="6"/>
                </a:lnTo>
                <a:lnTo>
                  <a:pt x="4" y="6"/>
                </a:lnTo>
                <a:lnTo>
                  <a:pt x="4" y="2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-17513" y="1674882"/>
            <a:ext cx="3478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1965" lvl="2">
              <a:spcBef>
                <a:spcPts val="300"/>
              </a:spcBef>
              <a:buClr>
                <a:srgbClr val="FAB600"/>
              </a:buClr>
              <a:defRPr/>
            </a:pPr>
            <a:r>
              <a:rPr lang="en-US" sz="2400" dirty="0">
                <a:solidFill>
                  <a:srgbClr val="102648"/>
                </a:solidFill>
                <a:latin typeface="Titillium Regular"/>
                <a:cs typeface="Titillium Regular"/>
              </a:rPr>
              <a:t>			</a:t>
            </a:r>
            <a:endParaRPr lang="fr-FR" sz="2400" dirty="0">
              <a:solidFill>
                <a:srgbClr val="102648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26212" y="3642358"/>
            <a:ext cx="4893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1965" lvl="2">
              <a:spcBef>
                <a:spcPts val="300"/>
              </a:spcBef>
              <a:buClr>
                <a:srgbClr val="FAB600"/>
              </a:buClr>
              <a:defRPr/>
            </a:pPr>
            <a:r>
              <a:rPr lang="en-US" sz="2400" dirty="0">
                <a:solidFill>
                  <a:srgbClr val="102648"/>
                </a:solidFill>
                <a:latin typeface="Titillium Regular"/>
                <a:cs typeface="Titillium Regular"/>
              </a:rPr>
              <a:t>	</a:t>
            </a:r>
            <a:endParaRPr lang="fr-FR" sz="2400" dirty="0">
              <a:solidFill>
                <a:srgbClr val="102648"/>
              </a:solidFill>
            </a:endParaRPr>
          </a:p>
        </p:txBody>
      </p:sp>
      <p:sp>
        <p:nvSpPr>
          <p:cNvPr id="6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72795" y="1051560"/>
            <a:ext cx="6534150" cy="4907915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dirty="0" smtClean="0">
                <a:solidFill>
                  <a:schemeClr val="tx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法国精英教育的基础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dirty="0" smtClean="0">
                <a:solidFill>
                  <a:schemeClr val="tx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群星闪耀的法国数学（</a:t>
            </a:r>
            <a:r>
              <a:rPr lang="en-US" altLang="zh-CN" dirty="0" smtClean="0">
                <a:solidFill>
                  <a:schemeClr val="tx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17</a:t>
            </a:r>
            <a:r>
              <a:rPr lang="zh-CN" altLang="en-US" dirty="0" smtClean="0">
                <a:solidFill>
                  <a:schemeClr val="tx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世纪至近代）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dirty="0" smtClean="0">
              <a:solidFill>
                <a:schemeClr val="tx2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1900" b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自</a:t>
            </a:r>
            <a:r>
              <a:rPr lang="en-US" altLang="zh-CN" sz="1900" b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17</a:t>
            </a:r>
            <a:r>
              <a:rPr lang="zh-CN" altLang="en-US" sz="1900" b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世纪开始，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1900" b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一群法国数学天才们开创了法国辉煌的数学研究的传统</a:t>
            </a:r>
            <a:br>
              <a:rPr lang="zh-CN" altLang="en-US" sz="1900" b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</a:b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ctr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25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笛卡尔、费马、帕斯卡、达朗贝尔、</a:t>
            </a:r>
          </a:p>
          <a:p>
            <a:pPr marL="342900" marR="0" lvl="0" indent="-342900" algn="ctr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25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拉朗格尔、蒙日、拉普拉斯、勒让德、</a:t>
            </a:r>
          </a:p>
          <a:p>
            <a:pPr marL="342900" marR="0" lvl="0" indent="-342900" algn="ctr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25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傅立叶、泊松、柯西、刘维尔、伽罗瓦、</a:t>
            </a:r>
          </a:p>
          <a:p>
            <a:pPr marL="342900" marR="0" lvl="0" indent="-342900" algn="ctr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25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庞加莱</a:t>
            </a:r>
            <a:r>
              <a:rPr lang="en-US" altLang="zh-CN" sz="25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...</a:t>
            </a: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endParaRPr kumimoji="0" lang="zh-CN" altLang="en-US" sz="19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026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797152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20090" y="906780"/>
            <a:ext cx="3049270" cy="535305"/>
          </a:xfrm>
        </p:spPr>
        <p:txBody>
          <a:bodyPr/>
          <a:lstStyle/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与中国高校的合作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176020" y="1949450"/>
            <a:ext cx="6136640" cy="2576830"/>
          </a:xfrm>
        </p:spPr>
        <p:txBody>
          <a:bodyPr wrap="square">
            <a:noAutofit/>
          </a:bodyPr>
          <a:lstStyle/>
          <a:p>
            <a:pPr algn="l"/>
            <a:endParaRPr lang="fr-FR" dirty="0"/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en-US" altLang="zh-CN" sz="19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1996</a:t>
            </a:r>
            <a:r>
              <a:rPr lang="zh-CN" altLang="en-US" sz="19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年开始：</a:t>
            </a:r>
            <a:r>
              <a:rPr lang="zh-CN" altLang="en-US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中法</a:t>
            </a:r>
            <a:r>
              <a:rPr lang="en-US" altLang="zh-CN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4+4</a:t>
            </a:r>
            <a:r>
              <a:rPr lang="zh-CN" altLang="en-US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项目；</a:t>
            </a:r>
            <a:endParaRPr lang="fr-FR" sz="19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endParaRPr lang="fr-FR" altLang="zh-CN" sz="19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en-US" altLang="zh-CN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2006</a:t>
            </a:r>
            <a:r>
              <a:rPr lang="zh-CN" altLang="en-US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年开始，北京中央理工学院</a:t>
            </a:r>
            <a:r>
              <a:rPr lang="en-US" altLang="zh-CN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北航中法工程师学院</a:t>
            </a: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endParaRPr lang="zh-CN" altLang="en-US" sz="19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en-US" altLang="zh-CN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2016</a:t>
            </a:r>
            <a:r>
              <a:rPr lang="zh-CN" altLang="en-US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年开始，</a:t>
            </a:r>
            <a:r>
              <a:rPr lang="en-US" altLang="zh-CN" sz="19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3+1+2</a:t>
            </a:r>
            <a:r>
              <a:rPr lang="zh-CN" altLang="en-US" sz="19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本硕连读项</a:t>
            </a:r>
            <a:r>
              <a:rPr lang="zh-CN" altLang="en-US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目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fr-FR" sz="19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5229200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20090" y="906780"/>
            <a:ext cx="6804238" cy="535305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与中国高校的合作：中法</a:t>
            </a:r>
            <a:r>
              <a:rPr lang="en-US" altLang="zh-CN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4+4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183005" y="2146300"/>
            <a:ext cx="6179185" cy="1962150"/>
          </a:xfrm>
        </p:spPr>
        <p:txBody>
          <a:bodyPr wrap="square">
            <a:noAutofit/>
          </a:bodyPr>
          <a:lstStyle/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en-US" altLang="zh-CN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1996</a:t>
            </a:r>
            <a:r>
              <a:rPr lang="zh-CN" altLang="en-US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年，成为中法</a:t>
            </a:r>
            <a:r>
              <a:rPr lang="en-US" altLang="zh-CN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4+4</a:t>
            </a:r>
            <a:r>
              <a:rPr lang="zh-CN" altLang="en-US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成</a:t>
            </a:r>
            <a:r>
              <a:rPr lang="zh-CN" altLang="en-US" sz="19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员</a:t>
            </a:r>
            <a:endParaRPr lang="zh-CN" altLang="en-US" sz="19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endParaRPr lang="zh-CN" altLang="en-US" sz="19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zh-CN" altLang="en-US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法国合作院校：巴黎中央理工、南特中央理工、里昂中央理工、里尔中央理</a:t>
            </a:r>
            <a:r>
              <a:rPr lang="zh-CN" altLang="en-US" sz="19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工、马赛中央理工</a:t>
            </a:r>
            <a:endParaRPr lang="zh-CN" altLang="en-US" sz="19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endParaRPr lang="zh-CN" altLang="en-US" sz="19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zh-CN" altLang="en-US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中国合作院校：清华大学、西南交通大学、西安交通大学、上海交通大</a:t>
            </a:r>
            <a:r>
              <a:rPr lang="zh-CN" altLang="en-US" sz="19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学、北京交通大学、浙江大学</a:t>
            </a:r>
            <a:endParaRPr lang="zh-CN" altLang="en-US" sz="19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4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5229200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20090" y="906780"/>
            <a:ext cx="6093460" cy="922020"/>
          </a:xfrm>
        </p:spPr>
        <p:txBody>
          <a:bodyPr/>
          <a:lstStyle/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与中国高校的合作：</a:t>
            </a:r>
          </a:p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北航中法工程师学院</a:t>
            </a:r>
            <a:r>
              <a:rPr lang="en-US" altLang="zh-CN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/</a:t>
            </a:r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北京中央理工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059815" y="2293620"/>
            <a:ext cx="6290310" cy="1962150"/>
          </a:xfrm>
        </p:spPr>
        <p:txBody>
          <a:bodyPr wrap="square">
            <a:noAutofit/>
          </a:bodyPr>
          <a:lstStyle/>
          <a:p>
            <a:pPr algn="l"/>
            <a:endParaRPr lang="fr-FR" dirty="0"/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en-US" altLang="zh-CN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2006</a:t>
            </a:r>
            <a:r>
              <a:rPr lang="zh-CN" altLang="en-US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年，中央理工院校联盟与北航成立中法工程师学院即北京中央理工；</a:t>
            </a: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endParaRPr lang="zh-CN" altLang="en-US" sz="19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zh-CN" altLang="en-US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学制</a:t>
            </a:r>
            <a:r>
              <a:rPr lang="en-US" altLang="zh-CN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6.5</a:t>
            </a:r>
            <a:r>
              <a:rPr lang="zh-CN" altLang="en-US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年，毕业生获北航学士（专业方向为数学、计算机、应用物理及工程力学）、硕士，及北京中央理工工程师文凭。</a:t>
            </a:r>
          </a:p>
        </p:txBody>
      </p:sp>
      <p:pic>
        <p:nvPicPr>
          <p:cNvPr id="4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5229200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20090" y="906780"/>
            <a:ext cx="6660222" cy="922020"/>
          </a:xfrm>
        </p:spPr>
        <p:txBody>
          <a:bodyPr/>
          <a:lstStyle/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与中国高校的合作</a:t>
            </a:r>
            <a:r>
              <a:rPr lang="zh-CN" altLang="en-US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：</a:t>
            </a:r>
            <a:r>
              <a:rPr lang="en-US" altLang="zh-CN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3+1+2</a:t>
            </a:r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本硕连读项目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127760" y="2275840"/>
            <a:ext cx="6214745" cy="1962150"/>
          </a:xfrm>
        </p:spPr>
        <p:txBody>
          <a:bodyPr wrap="square">
            <a:noAutofit/>
          </a:bodyPr>
          <a:lstStyle/>
          <a:p>
            <a:pPr algn="l"/>
            <a:endParaRPr lang="fr-FR" dirty="0"/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en-US" altLang="zh-CN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2016</a:t>
            </a:r>
            <a:r>
              <a:rPr lang="zh-CN" altLang="en-US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年开始，南特中央理工与中国高校开始</a:t>
            </a:r>
            <a:r>
              <a:rPr lang="en-US" altLang="zh-CN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3+1+2</a:t>
            </a:r>
            <a:r>
              <a:rPr lang="zh-CN" altLang="en-US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的本硕连读项目。</a:t>
            </a: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endParaRPr lang="zh-CN" altLang="en-US" sz="19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zh-CN" altLang="en-US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中国合作院校：哈尔滨工业大学、吉林大学、天津大学南开大学、武汉大学、华中科技大学</a:t>
            </a:r>
            <a:r>
              <a:rPr lang="zh-CN" altLang="en-US" sz="19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、南京航空航天大学、北</a:t>
            </a:r>
            <a:r>
              <a:rPr lang="zh-CN" altLang="en-US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京理工大学、北京工业大</a:t>
            </a:r>
            <a:r>
              <a:rPr lang="zh-CN" altLang="en-US" sz="19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学、</a:t>
            </a:r>
            <a:r>
              <a:rPr lang="zh-CN" altLang="en-US"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电子科技大</a:t>
            </a:r>
            <a:r>
              <a:rPr lang="zh-CN" altLang="en-US" sz="19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学、重庆大学、大连理工大学</a:t>
            </a:r>
            <a:endParaRPr lang="zh-CN" altLang="en-US" sz="19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endParaRPr lang="zh-CN" altLang="en-US" sz="19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 algn="l">
              <a:lnSpc>
                <a:spcPct val="150000"/>
              </a:lnSpc>
              <a:buFont typeface="Arial" panose="020B0604020202020204" pitchFamily="34" charset="0"/>
            </a:pPr>
            <a:endParaRPr lang="zh-CN" altLang="en-US" sz="19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5229200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4765" y="221615"/>
            <a:ext cx="2912110" cy="2493010"/>
          </a:xfrm>
          <a:prstGeom prst="rect">
            <a:avLst/>
          </a:prstGeom>
          <a:ln>
            <a:noFill/>
          </a:ln>
        </p:spPr>
      </p:pic>
      <p:sp>
        <p:nvSpPr>
          <p:cNvPr id="3" name="Freeform: Shape 2"/>
          <p:cNvSpPr/>
          <p:nvPr/>
        </p:nvSpPr>
        <p:spPr>
          <a:xfrm>
            <a:off x="955343" y="2888776"/>
            <a:ext cx="582305" cy="582305"/>
          </a:xfrm>
          <a:custGeom>
            <a:avLst/>
            <a:gdLst>
              <a:gd name="connsiteX0" fmla="*/ 177421 w 582305"/>
              <a:gd name="connsiteY0" fmla="*/ 13648 h 582305"/>
              <a:gd name="connsiteX1" fmla="*/ 241111 w 582305"/>
              <a:gd name="connsiteY1" fmla="*/ 72788 h 582305"/>
              <a:gd name="connsiteX2" fmla="*/ 373039 w 582305"/>
              <a:gd name="connsiteY2" fmla="*/ 0 h 582305"/>
              <a:gd name="connsiteX3" fmla="*/ 432179 w 582305"/>
              <a:gd name="connsiteY3" fmla="*/ 50042 h 582305"/>
              <a:gd name="connsiteX4" fmla="*/ 436729 w 582305"/>
              <a:gd name="connsiteY4" fmla="*/ 90985 h 582305"/>
              <a:gd name="connsiteX5" fmla="*/ 550460 w 582305"/>
              <a:gd name="connsiteY5" fmla="*/ 177421 h 582305"/>
              <a:gd name="connsiteX6" fmla="*/ 582305 w 582305"/>
              <a:gd name="connsiteY6" fmla="*/ 177421 h 582305"/>
              <a:gd name="connsiteX7" fmla="*/ 568657 w 582305"/>
              <a:gd name="connsiteY7" fmla="*/ 254758 h 582305"/>
              <a:gd name="connsiteX8" fmla="*/ 523164 w 582305"/>
              <a:gd name="connsiteY8" fmla="*/ 272955 h 582305"/>
              <a:gd name="connsiteX9" fmla="*/ 468573 w 582305"/>
              <a:gd name="connsiteY9" fmla="*/ 341194 h 582305"/>
              <a:gd name="connsiteX10" fmla="*/ 436729 w 582305"/>
              <a:gd name="connsiteY10" fmla="*/ 327546 h 582305"/>
              <a:gd name="connsiteX11" fmla="*/ 427630 w 582305"/>
              <a:gd name="connsiteY11" fmla="*/ 359391 h 582305"/>
              <a:gd name="connsiteX12" fmla="*/ 464024 w 582305"/>
              <a:gd name="connsiteY12" fmla="*/ 400334 h 582305"/>
              <a:gd name="connsiteX13" fmla="*/ 459475 w 582305"/>
              <a:gd name="connsiteY13" fmla="*/ 486770 h 582305"/>
              <a:gd name="connsiteX14" fmla="*/ 486770 w 582305"/>
              <a:gd name="connsiteY14" fmla="*/ 541361 h 582305"/>
              <a:gd name="connsiteX15" fmla="*/ 436729 w 582305"/>
              <a:gd name="connsiteY15" fmla="*/ 582305 h 582305"/>
              <a:gd name="connsiteX16" fmla="*/ 404884 w 582305"/>
              <a:gd name="connsiteY16" fmla="*/ 582305 h 582305"/>
              <a:gd name="connsiteX17" fmla="*/ 368490 w 582305"/>
              <a:gd name="connsiteY17" fmla="*/ 550460 h 582305"/>
              <a:gd name="connsiteX18" fmla="*/ 318448 w 582305"/>
              <a:gd name="connsiteY18" fmla="*/ 541361 h 582305"/>
              <a:gd name="connsiteX19" fmla="*/ 245660 w 582305"/>
              <a:gd name="connsiteY19" fmla="*/ 573206 h 582305"/>
              <a:gd name="connsiteX20" fmla="*/ 150126 w 582305"/>
              <a:gd name="connsiteY20" fmla="*/ 518615 h 582305"/>
              <a:gd name="connsiteX21" fmla="*/ 90985 w 582305"/>
              <a:gd name="connsiteY21" fmla="*/ 523164 h 582305"/>
              <a:gd name="connsiteX22" fmla="*/ 40944 w 582305"/>
              <a:gd name="connsiteY22" fmla="*/ 445827 h 582305"/>
              <a:gd name="connsiteX23" fmla="*/ 104633 w 582305"/>
              <a:gd name="connsiteY23" fmla="*/ 345743 h 582305"/>
              <a:gd name="connsiteX24" fmla="*/ 100084 w 582305"/>
              <a:gd name="connsiteY24" fmla="*/ 222914 h 582305"/>
              <a:gd name="connsiteX25" fmla="*/ 68239 w 582305"/>
              <a:gd name="connsiteY25" fmla="*/ 141027 h 582305"/>
              <a:gd name="connsiteX26" fmla="*/ 0 w 582305"/>
              <a:gd name="connsiteY26" fmla="*/ 100084 h 582305"/>
              <a:gd name="connsiteX27" fmla="*/ 31845 w 582305"/>
              <a:gd name="connsiteY27" fmla="*/ 59140 h 582305"/>
              <a:gd name="connsiteX28" fmla="*/ 136478 w 582305"/>
              <a:gd name="connsiteY28" fmla="*/ 109182 h 582305"/>
              <a:gd name="connsiteX29" fmla="*/ 168323 w 582305"/>
              <a:gd name="connsiteY29" fmla="*/ 72788 h 582305"/>
              <a:gd name="connsiteX30" fmla="*/ 177421 w 582305"/>
              <a:gd name="connsiteY30" fmla="*/ 13648 h 58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82305" h="582305">
                <a:moveTo>
                  <a:pt x="177421" y="13648"/>
                </a:moveTo>
                <a:lnTo>
                  <a:pt x="241111" y="72788"/>
                </a:lnTo>
                <a:lnTo>
                  <a:pt x="373039" y="0"/>
                </a:lnTo>
                <a:lnTo>
                  <a:pt x="432179" y="50042"/>
                </a:lnTo>
                <a:lnTo>
                  <a:pt x="436729" y="90985"/>
                </a:lnTo>
                <a:lnTo>
                  <a:pt x="550460" y="177421"/>
                </a:lnTo>
                <a:lnTo>
                  <a:pt x="582305" y="177421"/>
                </a:lnTo>
                <a:lnTo>
                  <a:pt x="568657" y="254758"/>
                </a:lnTo>
                <a:lnTo>
                  <a:pt x="523164" y="272955"/>
                </a:lnTo>
                <a:lnTo>
                  <a:pt x="468573" y="341194"/>
                </a:lnTo>
                <a:lnTo>
                  <a:pt x="436729" y="327546"/>
                </a:lnTo>
                <a:lnTo>
                  <a:pt x="427630" y="359391"/>
                </a:lnTo>
                <a:lnTo>
                  <a:pt x="464024" y="400334"/>
                </a:lnTo>
                <a:lnTo>
                  <a:pt x="459475" y="486770"/>
                </a:lnTo>
                <a:lnTo>
                  <a:pt x="486770" y="541361"/>
                </a:lnTo>
                <a:lnTo>
                  <a:pt x="436729" y="582305"/>
                </a:lnTo>
                <a:lnTo>
                  <a:pt x="404884" y="582305"/>
                </a:lnTo>
                <a:lnTo>
                  <a:pt x="368490" y="550460"/>
                </a:lnTo>
                <a:lnTo>
                  <a:pt x="318448" y="541361"/>
                </a:lnTo>
                <a:lnTo>
                  <a:pt x="245660" y="573206"/>
                </a:lnTo>
                <a:lnTo>
                  <a:pt x="150126" y="518615"/>
                </a:lnTo>
                <a:lnTo>
                  <a:pt x="90985" y="523164"/>
                </a:lnTo>
                <a:lnTo>
                  <a:pt x="40944" y="445827"/>
                </a:lnTo>
                <a:lnTo>
                  <a:pt x="104633" y="345743"/>
                </a:lnTo>
                <a:lnTo>
                  <a:pt x="100084" y="222914"/>
                </a:lnTo>
                <a:lnTo>
                  <a:pt x="68239" y="141027"/>
                </a:lnTo>
                <a:lnTo>
                  <a:pt x="0" y="100084"/>
                </a:lnTo>
                <a:lnTo>
                  <a:pt x="31845" y="59140"/>
                </a:lnTo>
                <a:lnTo>
                  <a:pt x="136478" y="109182"/>
                </a:lnTo>
                <a:lnTo>
                  <a:pt x="168323" y="72788"/>
                </a:lnTo>
                <a:lnTo>
                  <a:pt x="177421" y="13648"/>
                </a:ln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20090" y="906780"/>
            <a:ext cx="743585" cy="892175"/>
          </a:xfrm>
        </p:spPr>
        <p:txBody>
          <a:bodyPr/>
          <a:lstStyle/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南特</a:t>
            </a:r>
          </a:p>
        </p:txBody>
      </p:sp>
      <p:sp>
        <p:nvSpPr>
          <p:cNvPr id="4" name="TextShape 1"/>
          <p:cNvSpPr txBox="1"/>
          <p:nvPr/>
        </p:nvSpPr>
        <p:spPr>
          <a:xfrm>
            <a:off x="1778000" y="368300"/>
            <a:ext cx="3326765" cy="230568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 sz="1400" b="1" strike="noStrike" spc="-1" dirty="0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Trebuchet MS" panose="020B0603020202020204"/>
            </a:endParaRP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  <a:buClr>
                <a:srgbClr val="102648"/>
              </a:buClr>
              <a:buFont typeface="Arial" panose="020B0604020202020204" pitchFamily="34" charset="0"/>
              <a:buChar char="•"/>
            </a:pP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人口总数</a:t>
            </a:r>
            <a:r>
              <a:rPr 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 800,000</a:t>
            </a: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  <a:buClr>
                <a:srgbClr val="102648"/>
              </a:buClr>
              <a:buFont typeface="Arial" panose="020B0604020202020204" pitchFamily="34" charset="0"/>
              <a:buChar char="•"/>
            </a:pP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法国第五大城市</a:t>
            </a:r>
            <a:r>
              <a:rPr 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  <a:buClr>
                <a:srgbClr val="102648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60,000 </a:t>
            </a: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学生</a:t>
            </a:r>
            <a:endParaRPr lang="en-US" sz="19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85750" lvl="2" indent="-285750">
              <a:lnSpc>
                <a:spcPct val="100000"/>
              </a:lnSpc>
              <a:spcBef>
                <a:spcPts val="1200"/>
              </a:spcBef>
              <a:buClr>
                <a:srgbClr val="102648"/>
              </a:buClr>
              <a:buFont typeface="Arial" panose="020B0604020202020204" pitchFamily="34" charset="0"/>
              <a:buChar char="•"/>
            </a:pP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距离巴黎</a:t>
            </a:r>
            <a:r>
              <a:rPr lang="en-US" altLang="zh-CN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小时高铁车程</a:t>
            </a:r>
            <a:endParaRPr lang="en-US" sz="19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endParaRPr lang="en-US" sz="1900" strike="noStrike" spc="-1" dirty="0">
              <a:solidFill>
                <a:srgbClr val="333333"/>
              </a:solidFill>
              <a:uFill>
                <a:solidFill>
                  <a:srgbClr val="FFFFFF"/>
                </a:solidFill>
              </a:u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41780" y="3057100"/>
            <a:ext cx="72788" cy="7278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11" name="Star: 5 Points 10"/>
          <p:cNvSpPr/>
          <p:nvPr/>
        </p:nvSpPr>
        <p:spPr>
          <a:xfrm>
            <a:off x="1201005" y="2949510"/>
            <a:ext cx="118281" cy="120252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pic>
        <p:nvPicPr>
          <p:cNvPr id="1026" name="Picture 2" descr="https://www.lesmachines-nantes.fr/wp-content/uploads/2018/01/Le-Grand-Elephant.jpg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 bwMode="auto">
          <a:xfrm>
            <a:off x="390525" y="2673985"/>
            <a:ext cx="8362950" cy="398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20090" y="906780"/>
            <a:ext cx="2555766" cy="493395"/>
          </a:xfrm>
        </p:spPr>
        <p:txBody>
          <a:bodyPr>
            <a:normAutofit fontScale="92500"/>
          </a:bodyPr>
          <a:lstStyle/>
          <a:p>
            <a:r>
              <a:rPr lang="zh-CN" altLang="en-US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南特</a:t>
            </a:r>
            <a:r>
              <a:rPr lang="en-US" altLang="zh-CN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——</a:t>
            </a:r>
            <a:r>
              <a:rPr lang="zh-CN" altLang="en-US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工</a:t>
            </a:r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业环境</a:t>
            </a:r>
          </a:p>
        </p:txBody>
      </p:sp>
      <p:sp>
        <p:nvSpPr>
          <p:cNvPr id="8" name="Espace réservé du texte 1"/>
          <p:cNvSpPr>
            <a:spLocks noGrp="1"/>
          </p:cNvSpPr>
          <p:nvPr/>
        </p:nvSpPr>
        <p:spPr>
          <a:xfrm>
            <a:off x="4459605" y="1481455"/>
            <a:ext cx="2453640" cy="1356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 sz="2600" b="1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fr-FR" sz="1700" b="0" dirty="0">
                <a:solidFill>
                  <a:schemeClr val="tx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空中客车</a:t>
            </a:r>
          </a:p>
          <a:p>
            <a:r>
              <a:rPr lang="zh-CN" altLang="fr-FR" sz="1700" b="0" dirty="0">
                <a:solidFill>
                  <a:schemeClr val="tx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飞机制造商</a:t>
            </a:r>
            <a:r>
              <a:rPr lang="en-US" altLang="zh-CN" sz="1700" b="0" dirty="0">
                <a:solidFill>
                  <a:schemeClr val="tx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</a:t>
            </a:r>
            <a:r>
              <a:rPr lang="zh-CN" altLang="en-US" sz="1700" b="0" dirty="0">
                <a:solidFill>
                  <a:schemeClr val="tx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空客</a:t>
            </a:r>
            <a:r>
              <a:rPr lang="en-US" altLang="zh-CN" sz="1700" b="0" dirty="0">
                <a:solidFill>
                  <a:schemeClr val="tx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A380—</a:t>
            </a:r>
            <a:r>
              <a:rPr lang="zh-CN" altLang="en-US" sz="1700" b="0" dirty="0">
                <a:solidFill>
                  <a:schemeClr val="tx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世界上最大的客机</a:t>
            </a:r>
          </a:p>
        </p:txBody>
      </p:sp>
      <p:sp>
        <p:nvSpPr>
          <p:cNvPr id="10" name="Espace réservé du texte 1"/>
          <p:cNvSpPr>
            <a:spLocks noGrp="1"/>
          </p:cNvSpPr>
          <p:nvPr/>
        </p:nvSpPr>
        <p:spPr>
          <a:xfrm>
            <a:off x="1687830" y="5330825"/>
            <a:ext cx="2951480" cy="6273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 sz="2600" b="1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CN" altLang="fr-FR" sz="1700" b="0" dirty="0">
                <a:solidFill>
                  <a:schemeClr val="tx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圣纳泽尔制造基地</a:t>
            </a:r>
          </a:p>
          <a:p>
            <a:r>
              <a:rPr lang="zh-CN" altLang="fr-FR" sz="1700" b="0" dirty="0">
                <a:solidFill>
                  <a:schemeClr val="tx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船舶制造业（玛丽皇后</a:t>
            </a:r>
            <a:r>
              <a:rPr lang="en-US" altLang="zh-CN" sz="1700" b="0" dirty="0">
                <a:solidFill>
                  <a:schemeClr val="tx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700" b="0" dirty="0">
                <a:solidFill>
                  <a:schemeClr val="tx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号</a:t>
            </a:r>
            <a:r>
              <a:rPr lang="zh-CN" altLang="fr-FR" sz="1700" b="0" dirty="0">
                <a:solidFill>
                  <a:schemeClr val="tx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4639310" y="2838450"/>
            <a:ext cx="4208780" cy="39712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4" descr="Résultat de recherche d'images pour &quot;airbus nantes a380&quot;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 bwMode="auto">
          <a:xfrm>
            <a:off x="414655" y="1400175"/>
            <a:ext cx="385826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Image 7"/>
          <p:cNvPicPr>
            <a:picLocks noChangeAspect="1"/>
          </p:cNvPicPr>
          <p:nvPr/>
        </p:nvPicPr>
        <p:blipFill>
          <a:blip r:embed="rId2" cstate="print"/>
          <a:srcRect l="3061" t="13179" b="10712"/>
          <a:stretch>
            <a:fillRect/>
          </a:stretch>
        </p:blipFill>
        <p:spPr>
          <a:xfrm>
            <a:off x="4067944" y="3284984"/>
            <a:ext cx="4601949" cy="2412876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1" name="ZoneTexte 10"/>
          <p:cNvSpPr txBox="1"/>
          <p:nvPr/>
        </p:nvSpPr>
        <p:spPr>
          <a:xfrm>
            <a:off x="1979712" y="764704"/>
            <a:ext cx="5040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黑体" pitchFamily="49" charset="-122"/>
                <a:ea typeface="华文中宋"/>
                <a:cs typeface="+mj-cs"/>
              </a:rPr>
              <a:t>南特中央理</a:t>
            </a:r>
            <a:r>
              <a:rPr kumimoji="0" lang="zh-CN" alt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黑体" pitchFamily="49" charset="-122"/>
                <a:ea typeface="华文中宋"/>
                <a:cs typeface="+mj-cs"/>
              </a:rPr>
              <a:t>工欢</a:t>
            </a:r>
            <a:r>
              <a:rPr kumimoji="0" lang="zh-CN" alt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黑体" pitchFamily="49" charset="-122"/>
                <a:ea typeface="华文中宋"/>
                <a:cs typeface="+mj-cs"/>
              </a:rPr>
              <a:t>迎你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1916832"/>
            <a:ext cx="3167236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998246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6320" y="1489710"/>
            <a:ext cx="3166745" cy="2375535"/>
          </a:xfrm>
          <a:prstGeom prst="rect">
            <a:avLst/>
          </a:prstGeom>
        </p:spPr>
      </p:pic>
      <p:pic>
        <p:nvPicPr>
          <p:cNvPr id="3" name="图片 2" descr="IMG_20180315_17013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8375" y="1490345"/>
            <a:ext cx="3442335" cy="2583180"/>
          </a:xfrm>
          <a:prstGeom prst="rect">
            <a:avLst/>
          </a:prstGeom>
        </p:spPr>
      </p:pic>
      <p:pic>
        <p:nvPicPr>
          <p:cNvPr id="2" name="图片 1" descr="校园-黄开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0810" y="4087495"/>
            <a:ext cx="3184525" cy="2389505"/>
          </a:xfrm>
          <a:prstGeom prst="rect">
            <a:avLst/>
          </a:prstGeom>
        </p:spPr>
      </p:pic>
      <p:pic>
        <p:nvPicPr>
          <p:cNvPr id="5" name="图片 4" descr="美餐-黄开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77740" y="4032250"/>
            <a:ext cx="3235325" cy="2430780"/>
          </a:xfrm>
          <a:prstGeom prst="rect">
            <a:avLst/>
          </a:prstGeom>
        </p:spPr>
      </p:pic>
      <p:sp>
        <p:nvSpPr>
          <p:cNvPr id="6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20090" y="906780"/>
            <a:ext cx="2002155" cy="455295"/>
          </a:xfrm>
        </p:spPr>
        <p:txBody>
          <a:bodyPr/>
          <a:lstStyle/>
          <a:p>
            <a:pPr algn="l"/>
            <a:r>
              <a:rPr lang="zh-CN" altLang="en-US" dirty="0">
                <a:latin typeface="华文中宋" panose="02010600040101010101" charset="-122"/>
                <a:ea typeface="华文中宋" panose="02010600040101010101" charset="-122"/>
              </a:rPr>
              <a:t>校园内外</a:t>
            </a:r>
            <a:endParaRPr lang="zh-CN" alt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20090" y="906780"/>
            <a:ext cx="4573270" cy="455295"/>
          </a:xfrm>
        </p:spPr>
        <p:txBody>
          <a:bodyPr/>
          <a:lstStyle/>
          <a:p>
            <a:pPr algn="l"/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中国校友</a:t>
            </a:r>
            <a:r>
              <a:rPr lang="zh-CN" altLang="en-US" dirty="0"/>
              <a:t>：</a:t>
            </a:r>
          </a:p>
        </p:txBody>
      </p:sp>
      <p:pic>
        <p:nvPicPr>
          <p:cNvPr id="5" name="图片 4" descr="IMG_505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90" y="1362075"/>
            <a:ext cx="3465195" cy="2599690"/>
          </a:xfrm>
          <a:prstGeom prst="rect">
            <a:avLst/>
          </a:prstGeom>
        </p:spPr>
      </p:pic>
      <p:pic>
        <p:nvPicPr>
          <p:cNvPr id="6" name="图片 5" descr="Délégation Chinoise.00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88180" y="1384935"/>
            <a:ext cx="3863975" cy="2576830"/>
          </a:xfrm>
          <a:prstGeom prst="rect">
            <a:avLst/>
          </a:prstGeom>
        </p:spPr>
      </p:pic>
      <p:pic>
        <p:nvPicPr>
          <p:cNvPr id="7" name="图片 6" descr="12025296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9975" y="3726180"/>
            <a:ext cx="3691890" cy="2769235"/>
          </a:xfrm>
          <a:prstGeom prst="rect">
            <a:avLst/>
          </a:prstGeom>
        </p:spPr>
      </p:pic>
      <p:pic>
        <p:nvPicPr>
          <p:cNvPr id="8" name="图片 7" descr="张鹏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2125" y="3903980"/>
            <a:ext cx="2726055" cy="25069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867410" y="2938145"/>
            <a:ext cx="2844165" cy="1127125"/>
          </a:xfrm>
        </p:spPr>
        <p:txBody>
          <a:bodyPr/>
          <a:lstStyle/>
          <a:p>
            <a:pPr algn="ctr"/>
            <a:r>
              <a:rPr lang="zh-CN" altLang="en-US" dirty="0">
                <a:latin typeface="华文中宋" panose="02010600040101010101" charset="-122"/>
                <a:ea typeface="华文中宋" panose="02010600040101010101" charset="-122"/>
              </a:rPr>
              <a:t>南特中央理工</a:t>
            </a:r>
          </a:p>
          <a:p>
            <a:pPr algn="ctr"/>
            <a:endParaRPr lang="zh-CN" altLang="en-US" dirty="0">
              <a:latin typeface="华文中宋" panose="02010600040101010101" charset="-122"/>
              <a:ea typeface="华文中宋" panose="02010600040101010101" charset="-122"/>
            </a:endParaRPr>
          </a:p>
          <a:p>
            <a:pPr algn="ctr"/>
            <a:r>
              <a:rPr lang="zh-CN" altLang="en-US" dirty="0">
                <a:latin typeface="华文中宋" panose="02010600040101010101" charset="-122"/>
                <a:ea typeface="华文中宋" panose="02010600040101010101" charset="-122"/>
              </a:rPr>
              <a:t>中国校友说</a:t>
            </a:r>
            <a:endParaRPr lang="zh-CN" altLang="en-US" dirty="0"/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lang="zh-CN" altLang="en-US" sz="1900" b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lang="zh-CN" altLang="en-US" sz="19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lang="zh-CN" altLang="en-US" sz="1900" b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kumimoji="0" lang="zh-CN" altLang="en-US" sz="19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kumimoji="0" lang="zh-CN" altLang="en-US" sz="19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图片 5" descr="DSC_022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71925" y="866140"/>
            <a:ext cx="3420110" cy="51263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 bwMode="auto">
          <a:xfrm>
            <a:off x="7023099" y="5494446"/>
            <a:ext cx="3175" cy="14288"/>
          </a:xfrm>
          <a:custGeom>
            <a:avLst/>
            <a:gdLst>
              <a:gd name="T0" fmla="*/ 0 w 2"/>
              <a:gd name="T1" fmla="*/ 0 h 9"/>
              <a:gd name="T2" fmla="*/ 2 w 2"/>
              <a:gd name="T3" fmla="*/ 9 h 9"/>
              <a:gd name="T4" fmla="*/ 2 w 2"/>
              <a:gd name="T5" fmla="*/ 9 h 9"/>
              <a:gd name="T6" fmla="*/ 2 w 2"/>
              <a:gd name="T7" fmla="*/ 4 h 9"/>
              <a:gd name="T8" fmla="*/ 2 w 2"/>
              <a:gd name="T9" fmla="*/ 0 h 9"/>
              <a:gd name="T10" fmla="*/ 0 w 2"/>
              <a:gd name="T11" fmla="*/ 0 h 9"/>
              <a:gd name="T12" fmla="*/ 0 w 2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9">
                <a:moveTo>
                  <a:pt x="0" y="0"/>
                </a:moveTo>
                <a:lnTo>
                  <a:pt x="2" y="9"/>
                </a:lnTo>
                <a:lnTo>
                  <a:pt x="2" y="9"/>
                </a:lnTo>
                <a:lnTo>
                  <a:pt x="2" y="4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 bwMode="auto">
          <a:xfrm>
            <a:off x="4916045" y="3786188"/>
            <a:ext cx="6350" cy="9525"/>
          </a:xfrm>
          <a:custGeom>
            <a:avLst/>
            <a:gdLst>
              <a:gd name="T0" fmla="*/ 0 w 4"/>
              <a:gd name="T1" fmla="*/ 0 h 6"/>
              <a:gd name="T2" fmla="*/ 4 w 4"/>
              <a:gd name="T3" fmla="*/ 6 h 6"/>
              <a:gd name="T4" fmla="*/ 4 w 4"/>
              <a:gd name="T5" fmla="*/ 6 h 6"/>
              <a:gd name="T6" fmla="*/ 4 w 4"/>
              <a:gd name="T7" fmla="*/ 2 h 6"/>
              <a:gd name="T8" fmla="*/ 4 w 4"/>
              <a:gd name="T9" fmla="*/ 0 h 6"/>
              <a:gd name="T10" fmla="*/ 0 w 4"/>
              <a:gd name="T11" fmla="*/ 0 h 6"/>
              <a:gd name="T12" fmla="*/ 0 w 4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4" y="6"/>
                </a:lnTo>
                <a:lnTo>
                  <a:pt x="4" y="6"/>
                </a:lnTo>
                <a:lnTo>
                  <a:pt x="4" y="2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-17513" y="1674882"/>
            <a:ext cx="3478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1965" lvl="2">
              <a:spcBef>
                <a:spcPts val="300"/>
              </a:spcBef>
              <a:buClr>
                <a:srgbClr val="FAB600"/>
              </a:buClr>
              <a:defRPr/>
            </a:pPr>
            <a:r>
              <a:rPr lang="en-US" sz="2400" dirty="0">
                <a:solidFill>
                  <a:srgbClr val="102648"/>
                </a:solidFill>
                <a:latin typeface="Titillium Regular"/>
                <a:cs typeface="Titillium Regular"/>
              </a:rPr>
              <a:t>			</a:t>
            </a:r>
            <a:endParaRPr lang="fr-FR" sz="2400" dirty="0">
              <a:solidFill>
                <a:srgbClr val="102648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-26212" y="3642358"/>
            <a:ext cx="4893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1965" lvl="2">
              <a:spcBef>
                <a:spcPts val="300"/>
              </a:spcBef>
              <a:buClr>
                <a:srgbClr val="FAB600"/>
              </a:buClr>
              <a:defRPr/>
            </a:pPr>
            <a:r>
              <a:rPr lang="en-US" sz="2400" dirty="0">
                <a:solidFill>
                  <a:srgbClr val="102648"/>
                </a:solidFill>
                <a:latin typeface="Titillium Regular"/>
                <a:cs typeface="Titillium Regular"/>
              </a:rPr>
              <a:t>	</a:t>
            </a:r>
            <a:endParaRPr lang="fr-FR" sz="2400" dirty="0">
              <a:solidFill>
                <a:srgbClr val="102648"/>
              </a:solidFill>
            </a:endParaRPr>
          </a:p>
        </p:txBody>
      </p:sp>
      <p:sp>
        <p:nvSpPr>
          <p:cNvPr id="6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72795" y="1051560"/>
            <a:ext cx="6534150" cy="623570"/>
          </a:xfrm>
        </p:spPr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dirty="0" smtClean="0">
                <a:solidFill>
                  <a:schemeClr val="tx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法国精英教育的基础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dirty="0" smtClean="0">
                <a:solidFill>
                  <a:schemeClr val="tx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全球领先的数学教育（</a:t>
            </a:r>
            <a:r>
              <a:rPr lang="en-US" altLang="zh-CN" dirty="0" smtClean="0">
                <a:solidFill>
                  <a:schemeClr val="tx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1936-2018</a:t>
            </a:r>
            <a:r>
              <a:rPr lang="zh-CN" altLang="en-US" dirty="0" smtClean="0">
                <a:solidFill>
                  <a:schemeClr val="tx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）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dirty="0" smtClean="0">
              <a:solidFill>
                <a:schemeClr val="tx2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endParaRPr kumimoji="0" lang="zh-CN" altLang="en-US" sz="19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graphicFrame>
        <p:nvGraphicFramePr>
          <p:cNvPr id="2" name="图表 1"/>
          <p:cNvGraphicFramePr/>
          <p:nvPr/>
        </p:nvGraphicFramePr>
        <p:xfrm>
          <a:off x="1537970" y="1985010"/>
          <a:ext cx="5622925" cy="3524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Espace réservé du texte 1"/>
          <p:cNvSpPr>
            <a:spLocks noGrp="1"/>
          </p:cNvSpPr>
          <p:nvPr/>
        </p:nvSpPr>
        <p:spPr>
          <a:xfrm>
            <a:off x="2879725" y="5687060"/>
            <a:ext cx="2938780" cy="231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 sz="2600" b="1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1500" dirty="0" smtClean="0">
                <a:solidFill>
                  <a:schemeClr val="tx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产出率：获奖人数与国民人数比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dirty="0" smtClean="0">
              <a:solidFill>
                <a:schemeClr val="tx2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endParaRPr kumimoji="0" lang="zh-CN" altLang="en-US" sz="19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9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5085184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20090" y="906780"/>
            <a:ext cx="7529830" cy="1826895"/>
          </a:xfrm>
        </p:spPr>
        <p:txBody>
          <a:bodyPr/>
          <a:lstStyle/>
          <a:p>
            <a:pPr marL="342900" lvl="0" indent="-342900" eaLnBrk="1" hangingPunct="1">
              <a:spcBef>
                <a:spcPct val="20000"/>
              </a:spcBef>
              <a:defRPr/>
            </a:pPr>
            <a:r>
              <a:rPr lang="zh-CN" altLang="en-US" sz="2400" dirty="0" smtClean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任海杰</a:t>
            </a:r>
            <a:endParaRPr lang="zh-CN" altLang="en-US" sz="1800" dirty="0" smtClean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1700" b="0" noProof="0" dirty="0" smtClean="0">
                <a:ln>
                  <a:noFill/>
                </a:ln>
                <a:solidFill>
                  <a:srgbClr val="33455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本科：哈尔滨工业大学 能源与动力工程</a:t>
            </a:r>
            <a:endParaRPr kumimoji="0" lang="zh-CN" altLang="en-US" sz="1700" b="0" u="none" strike="noStrike" kern="0" cap="none" spc="0" normalizeH="0" baseline="0" noProof="0" dirty="0" smtClean="0">
              <a:ln>
                <a:noFill/>
              </a:ln>
              <a:solidFill>
                <a:srgbClr val="334553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sz="1700" b="0" noProof="0" dirty="0" smtClean="0">
                <a:ln>
                  <a:noFill/>
                </a:ln>
                <a:solidFill>
                  <a:srgbClr val="33455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基础硕士：南特中央理工</a:t>
            </a:r>
            <a:r>
              <a:rPr lang="en-US" altLang="zh-CN" sz="1700" b="0" noProof="0" dirty="0" smtClean="0">
                <a:ln>
                  <a:noFill/>
                </a:ln>
                <a:solidFill>
                  <a:srgbClr val="33455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2017-2018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sz="1700" b="0" noProof="0" dirty="0" smtClean="0">
                <a:ln>
                  <a:noFill/>
                </a:ln>
                <a:solidFill>
                  <a:srgbClr val="33455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目前：南特中央理工</a:t>
            </a:r>
            <a:r>
              <a:rPr lang="en-US" altLang="zh-CN" sz="1700" b="0" noProof="0" dirty="0" smtClean="0">
                <a:ln>
                  <a:noFill/>
                </a:ln>
                <a:solidFill>
                  <a:srgbClr val="33455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2018-2020</a:t>
            </a:r>
            <a:r>
              <a:rPr sz="1700" b="0" noProof="0" dirty="0" smtClean="0">
                <a:ln>
                  <a:noFill/>
                </a:ln>
                <a:solidFill>
                  <a:srgbClr val="33455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Master in </a:t>
            </a:r>
            <a:r>
              <a:rPr lang="en-US" sz="1700" b="0" noProof="0" dirty="0" smtClean="0">
                <a:ln>
                  <a:noFill/>
                </a:ln>
                <a:solidFill>
                  <a:srgbClr val="33455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Computational Me</a:t>
            </a:r>
            <a:r>
              <a:rPr sz="1700" b="0" noProof="0" dirty="0" smtClean="0">
                <a:ln>
                  <a:noFill/>
                </a:ln>
                <a:solidFill>
                  <a:srgbClr val="33455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chanic</a:t>
            </a:r>
            <a:r>
              <a:rPr lang="en-US" sz="1700" b="0" noProof="0" dirty="0" smtClean="0">
                <a:ln>
                  <a:noFill/>
                </a:ln>
                <a:solidFill>
                  <a:srgbClr val="33455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s</a:t>
            </a:r>
            <a:endParaRPr kumimoji="0" sz="1700" b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sz="1900" b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endParaRPr kumimoji="0" lang="zh-CN" altLang="en-US" sz="19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8380" y="2862580"/>
            <a:ext cx="1873250" cy="2622550"/>
          </a:xfrm>
          <a:prstGeom prst="rect">
            <a:avLst/>
          </a:prstGeom>
        </p:spPr>
      </p:pic>
      <p:pic>
        <p:nvPicPr>
          <p:cNvPr id="4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5229200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肖萌萌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6140" y="3388360"/>
            <a:ext cx="1885950" cy="1898650"/>
          </a:xfrm>
          <a:prstGeom prst="rect">
            <a:avLst/>
          </a:prstGeom>
        </p:spPr>
      </p:pic>
      <p:sp>
        <p:nvSpPr>
          <p:cNvPr id="5" name="Rectangle 5"/>
          <p:cNvSpPr>
            <a:spLocks noGrp="1" noChangeArrowheads="1"/>
          </p:cNvSpPr>
          <p:nvPr/>
        </p:nvSpPr>
        <p:spPr>
          <a:xfrm>
            <a:off x="3089275" y="2689860"/>
            <a:ext cx="5327650" cy="31756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sz="1500" dirty="0" smtClean="0">
                <a:latin typeface="宋体" panose="02010600030101010101" pitchFamily="2" charset="-122"/>
                <a:ea typeface="宋体" panose="02010600030101010101" pitchFamily="2" charset="-122"/>
              </a:rPr>
              <a:t>“Arrived at Centrale Nantes in September 2012, I past my wonderful and unforgettable 2 years to get my Master’s degree. After which I started to work in France as a planning Engineer.</a:t>
            </a:r>
          </a:p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sz="1500" dirty="0" smtClean="0">
                <a:latin typeface="宋体" panose="02010600030101010101" pitchFamily="2" charset="-122"/>
                <a:ea typeface="宋体" panose="02010600030101010101" pitchFamily="2" charset="-122"/>
              </a:rPr>
              <a:t>I would like to say in Centrale Nantes, I am formed rather in the "Thinking" than simple acknowledge learning. As a young engineer, I would like to propose that the way how we think is the most important key point in our life &amp; work.</a:t>
            </a:r>
          </a:p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sz="1500" dirty="0" smtClean="0">
                <a:latin typeface="宋体" panose="02010600030101010101" pitchFamily="2" charset="-122"/>
                <a:ea typeface="宋体" panose="02010600030101010101" pitchFamily="2" charset="-122"/>
              </a:rPr>
              <a:t>I would like sincerely courage Chinese students come to join our big family. </a:t>
            </a:r>
          </a:p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sz="1500" dirty="0" smtClean="0">
                <a:latin typeface="宋体" panose="02010600030101010101" pitchFamily="2" charset="-122"/>
                <a:ea typeface="宋体" panose="02010600030101010101" pitchFamily="2" charset="-122"/>
              </a:rPr>
              <a:t>PS: My husband Dmytro, who was my classmate in Centrale Nantes, works in Orange, France.” </a:t>
            </a:r>
          </a:p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endParaRPr sz="15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684530" y="821055"/>
            <a:ext cx="8161655" cy="1868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zh-CN" altLang="en-US" sz="2600" b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肖萌萌</a:t>
            </a:r>
            <a:endParaRPr kumimoji="0" lang="zh-CN" altLang="en-US" sz="1900" b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lang="zh-CN" altLang="en-US" sz="1700" b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zh-CN" altLang="en-US" sz="170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本科：大连理工大学</a:t>
            </a:r>
            <a:endParaRPr kumimoji="0" lang="en-US" altLang="zh-CN" sz="170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zh-CN" sz="170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硕士：</a:t>
            </a:r>
            <a:r>
              <a:rPr kumimoji="0" lang="zh-CN" altLang="en-US" sz="170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南特中央理工</a:t>
            </a:r>
            <a:r>
              <a:rPr kumimoji="0" lang="en-US" altLang="zh-CN" sz="170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2014</a:t>
            </a:r>
            <a:r>
              <a:rPr kumimoji="0" lang="zh-CN" altLang="en-US" sz="170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级，</a:t>
            </a:r>
            <a:r>
              <a:rPr kumimoji="0" sz="170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Master </a:t>
            </a:r>
            <a:r>
              <a:rPr kumimoji="0" lang="en-US" sz="170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in Civil Engineering</a:t>
            </a:r>
            <a:endParaRPr kumimoji="0" sz="170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zh-CN" altLang="en-US" sz="170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目前: Planning Engineering in General Electrics, Belfort, France</a:t>
            </a:r>
            <a:endParaRPr kumimoji="0" lang="zh-CN" altLang="en-US" sz="170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lang="en-US" altLang="zh-CN" sz="17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1052736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宋肖肖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19850" y="3153410"/>
            <a:ext cx="1695450" cy="2319655"/>
          </a:xfrm>
          <a:prstGeom prst="rect">
            <a:avLst/>
          </a:prstGeom>
        </p:spPr>
      </p:pic>
      <p:sp>
        <p:nvSpPr>
          <p:cNvPr id="30725" name="Rectangle 5"/>
          <p:cNvSpPr>
            <a:spLocks noGrp="1" noChangeArrowheads="1"/>
          </p:cNvSpPr>
          <p:nvPr>
            <p:ph type="body" sz="quarter" idx="10"/>
          </p:nvPr>
        </p:nvSpPr>
        <p:spPr>
          <a:xfrm>
            <a:off x="683568" y="3068960"/>
            <a:ext cx="5400600" cy="2160240"/>
          </a:xfrm>
        </p:spPr>
        <p:txBody>
          <a:bodyPr>
            <a:normAutofit/>
          </a:bodyPr>
          <a:lstStyle/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1900" dirty="0" smtClean="0">
                <a:latin typeface="宋体" panose="02010600030101010101" pitchFamily="2" charset="-122"/>
                <a:ea typeface="宋体" panose="02010600030101010101" pitchFamily="2" charset="-122"/>
              </a:rPr>
              <a:t>“第一次在国外过传统意义上的圣诞节，偷偷在圣诞树上许下心愿，平安喜乐。</a:t>
            </a:r>
            <a:r>
              <a:rPr lang="en-US" altLang="zh-CN" sz="1900" dirty="0" smtClean="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</a:p>
          <a:p>
            <a:pPr marL="0" algn="r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endParaRPr lang="zh-CN" altLang="en-US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900" dirty="0" smtClean="0">
                <a:latin typeface="宋体" panose="02010600030101010101" pitchFamily="2" charset="-122"/>
                <a:ea typeface="宋体" panose="02010600030101010101" pitchFamily="2" charset="-122"/>
              </a:rPr>
              <a:t>“南特--一个适合生活的城市，一个适合学习的地方。这里天气不算太冷，常常飘雨，偶尔放晴。这个城市不算太大，交通便利，风景如画。”</a:t>
            </a:r>
          </a:p>
          <a:p>
            <a:pPr marL="0" algn="r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endParaRPr lang="zh-CN" altLang="en-US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1560" y="548680"/>
            <a:ext cx="7804785" cy="20777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2600" b="1" kern="0" noProof="0" dirty="0" smtClean="0">
                <a:ln>
                  <a:noFill/>
                </a:ln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sym typeface="+mn-ea"/>
              </a:rPr>
              <a:t>宋肖肖</a:t>
            </a:r>
            <a:endParaRPr lang="zh-CN" altLang="en-US" sz="2600" b="1" kern="0" noProof="0" dirty="0" smtClean="0">
              <a:ln>
                <a:noFill/>
              </a:ln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b="1" kern="0" noProof="0" dirty="0" smtClean="0">
              <a:ln>
                <a:noFill/>
              </a:ln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1700" kern="0" noProof="0" dirty="0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本科：武汉大学 通信工程专业</a:t>
            </a:r>
            <a:endParaRPr kumimoji="0" lang="zh-CN" altLang="en-US" sz="170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1700" kern="0" noProof="0" dirty="0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基础硕士</a:t>
            </a:r>
            <a:r>
              <a:rPr lang="en-US" altLang="zh-CN" sz="1700" kern="0" noProof="0" dirty="0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: </a:t>
            </a:r>
            <a:r>
              <a:rPr lang="zh-CN" altLang="en-US" sz="1700" kern="0" noProof="0" dirty="0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南特中央理工，</a:t>
            </a:r>
            <a:r>
              <a:rPr lang="en-US" altLang="zh-CN" sz="1700" kern="0" noProof="0" dirty="0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FM-Signal,Control and Robotics</a:t>
            </a:r>
            <a:endParaRPr kumimoji="0" lang="en-US" altLang="zh-CN" sz="17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1700" kern="0" noProof="0" dirty="0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目前</a:t>
            </a:r>
            <a:r>
              <a:rPr lang="en-US" altLang="zh-CN" sz="1700" kern="0" noProof="0" dirty="0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: </a:t>
            </a:r>
            <a:r>
              <a:rPr lang="zh-CN" altLang="en-US" sz="1700" kern="0" noProof="0" dirty="0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南特中央理工</a:t>
            </a:r>
            <a:r>
              <a:rPr lang="en-US" altLang="zh-CN" sz="1700" kern="0" noProof="0" dirty="0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Master of Engineering in Control and Robotics</a:t>
            </a:r>
            <a:endParaRPr kumimoji="0" lang="en-US" altLang="zh-CN" sz="17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700" dirty="0"/>
          </a:p>
        </p:txBody>
      </p:sp>
      <p:pic>
        <p:nvPicPr>
          <p:cNvPr id="5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373216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郭放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6760" y="3247390"/>
            <a:ext cx="3624580" cy="2350770"/>
          </a:xfrm>
          <a:prstGeom prst="rect">
            <a:avLst/>
          </a:prstGeom>
        </p:spPr>
      </p:pic>
      <p:sp>
        <p:nvSpPr>
          <p:cNvPr id="30725" name="Rectangle 5"/>
          <p:cNvSpPr>
            <a:spLocks noGrp="1" noChangeArrowheads="1"/>
          </p:cNvSpPr>
          <p:nvPr>
            <p:ph type="body" sz="quarter" idx="10"/>
          </p:nvPr>
        </p:nvSpPr>
        <p:spPr>
          <a:xfrm>
            <a:off x="827584" y="3140968"/>
            <a:ext cx="3528392" cy="892064"/>
          </a:xfrm>
        </p:spPr>
        <p:txBody>
          <a:bodyPr>
            <a:normAutofit fontScale="25000" lnSpcReduction="20000"/>
          </a:bodyPr>
          <a:lstStyle/>
          <a:p>
            <a:pPr marL="0" algn="just" eaLnBrk="1" latinLnBrk="0" hangingPunct="1">
              <a:lnSpc>
                <a:spcPts val="3600"/>
              </a:lnSpc>
              <a:spcBef>
                <a:spcPts val="0"/>
              </a:spcBef>
              <a:buNone/>
            </a:pPr>
            <a:r>
              <a:rPr lang="zh-CN" altLang="en-US" sz="7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"Come and join us, </a:t>
            </a:r>
          </a:p>
          <a:p>
            <a:pPr marL="0" algn="just" eaLnBrk="1" latinLnBrk="0" hangingPunct="1">
              <a:lnSpc>
                <a:spcPts val="3600"/>
              </a:lnSpc>
              <a:spcBef>
                <a:spcPts val="0"/>
              </a:spcBef>
              <a:buNone/>
            </a:pPr>
            <a:r>
              <a:rPr lang="zh-CN" altLang="en-US" sz="7200" dirty="0" smtClean="0">
                <a:latin typeface="宋体" panose="02010600030101010101" pitchFamily="2" charset="-122"/>
                <a:ea typeface="宋体" panose="02010600030101010101" pitchFamily="2" charset="-122"/>
              </a:rPr>
              <a:t>shake the future together!"</a:t>
            </a:r>
          </a:p>
          <a:p>
            <a:pPr marL="0" algn="r" eaLnBrk="1" latinLnBrk="0" hangingPunct="1">
              <a:lnSpc>
                <a:spcPts val="36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0" algn="r" eaLnBrk="1" latinLnBrk="0" hangingPunct="1">
              <a:lnSpc>
                <a:spcPts val="3600"/>
              </a:lnSpc>
              <a:spcBef>
                <a:spcPts val="0"/>
              </a:spcBef>
              <a:buNone/>
            </a:pPr>
            <a:endParaRPr lang="zh-CN" altLang="en-US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827584" y="764704"/>
            <a:ext cx="7514590" cy="13728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zh-CN" altLang="en-US" sz="2600" b="1" u="none" strike="noStrike" kern="0" cap="none" spc="0" normalizeH="0" baseline="0" noProof="0" dirty="0" smtClean="0">
                <a:ln>
                  <a:noFill/>
                </a:ln>
                <a:solidFill>
                  <a:srgbClr val="334553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郭放</a:t>
            </a:r>
            <a:endParaRPr kumimoji="0" lang="zh-CN" altLang="en-US" sz="1900" b="1" u="none" strike="noStrike" kern="0" cap="none" spc="0" normalizeH="0" baseline="0" noProof="0" dirty="0" smtClean="0">
              <a:ln>
                <a:noFill/>
              </a:ln>
              <a:solidFill>
                <a:srgbClr val="334553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lang="zh-CN" altLang="en-US" sz="1900" b="1" u="none" strike="noStrike" kern="0" cap="none" spc="0" normalizeH="0" baseline="0" noProof="0" dirty="0" smtClean="0">
              <a:ln>
                <a:noFill/>
              </a:ln>
              <a:solidFill>
                <a:srgbClr val="334553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kumimoji="0" lang="zh-CN" altLang="en-US" sz="1700" u="none" strike="noStrike" kern="0" cap="none" spc="0" normalizeH="0" baseline="0" noProof="0" dirty="0" smtClean="0">
                <a:ln>
                  <a:noFill/>
                </a:ln>
                <a:solidFill>
                  <a:srgbClr val="33455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本科：南开大学 智能科学与技术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1700" kern="0" noProof="0" dirty="0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基础硕士：南特中央理工</a:t>
            </a:r>
            <a:r>
              <a:rPr lang="en-US" altLang="zh-CN" sz="1700" kern="0" noProof="0" dirty="0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2016-2017 FM-Signal,Control and Robotics</a:t>
            </a:r>
            <a:endParaRPr kumimoji="0" lang="en-US" altLang="zh-CN" sz="17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1700" kern="0" noProof="0" dirty="0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目前</a:t>
            </a:r>
            <a:r>
              <a:rPr lang="en-US" altLang="zh-CN" sz="1700" kern="0" noProof="0" dirty="0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: </a:t>
            </a:r>
            <a:r>
              <a:rPr lang="zh-CN" altLang="en-US" sz="1700" kern="0" noProof="0" dirty="0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南特中央理工</a:t>
            </a:r>
            <a:r>
              <a:rPr lang="en-US" altLang="zh-CN" sz="1700" kern="0" noProof="0" dirty="0" smtClean="0">
                <a:ln>
                  <a:noFill/>
                </a:ln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Master of Engineering in Control and Robotics</a:t>
            </a:r>
            <a:endParaRPr lang="zh-CN" altLang="en-US" sz="1700" dirty="0"/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lang="en-US" altLang="zh-CN" sz="1900" b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229200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20090" y="906780"/>
            <a:ext cx="6876246" cy="1154068"/>
          </a:xfrm>
        </p:spPr>
        <p:txBody>
          <a:bodyPr>
            <a:normAutofit fontScale="40000" lnSpcReduction="20000"/>
          </a:bodyPr>
          <a:lstStyle/>
          <a:p>
            <a:r>
              <a:rPr lang="zh-CN" altLang="en-US" sz="5500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胡奇龙</a:t>
            </a:r>
            <a:endParaRPr lang="zh-CN" altLang="en-US" sz="5500" dirty="0"/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4300" b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本科：上海交通大学</a:t>
            </a:r>
            <a:endParaRPr kumimoji="0" lang="en-US" altLang="zh-CN" sz="4300" b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4300" b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硕士</a:t>
            </a:r>
            <a:r>
              <a:rPr lang="zh-CN" altLang="en-US" sz="4300" b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+mn-lt"/>
                <a:cs typeface="+mn-cs"/>
                <a:sym typeface="+mn-ea"/>
              </a:rPr>
              <a:t>：  </a:t>
            </a:r>
            <a:r>
              <a:rPr lang="zh-CN" altLang="en-US" sz="4300" b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南特中央理工高级机器人</a:t>
            </a:r>
            <a:endParaRPr kumimoji="0" lang="zh-CN" altLang="en-US" sz="4300" b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4300" b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目前：上海</a:t>
            </a:r>
            <a:r>
              <a:rPr lang="en-US" altLang="zh-CN" sz="4300" b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ABB</a:t>
            </a:r>
            <a:r>
              <a:rPr lang="zh-CN" altLang="en-US" sz="4300" b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，项目经理</a:t>
            </a:r>
            <a:endParaRPr kumimoji="0" lang="zh-CN" altLang="en-US" sz="4300" b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kumimoji="0" lang="zh-CN" altLang="en-US" sz="19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kumimoji="0" lang="zh-CN" altLang="en-US" sz="19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115616" y="2708920"/>
            <a:ext cx="3245485" cy="1621790"/>
          </a:xfrm>
          <a:solidFill>
            <a:schemeClr val="bg1"/>
          </a:solidFill>
        </p:spPr>
        <p:txBody>
          <a:bodyPr wrap="square">
            <a:noAutofit/>
          </a:bodyPr>
          <a:lstStyle/>
          <a:p>
            <a:pPr marL="0" algn="l">
              <a:lnSpc>
                <a:spcPts val="2500"/>
              </a:lnSpc>
              <a:spcBef>
                <a:spcPts val="0"/>
              </a:spcBef>
              <a:buNone/>
            </a:pPr>
            <a:endParaRPr lang="zh-CN" altLang="en-US" sz="1900" dirty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2500"/>
              </a:lnSpc>
              <a:spcBef>
                <a:spcPts val="0"/>
              </a:spcBef>
              <a:buNone/>
            </a:pPr>
            <a:r>
              <a:rPr lang="en-US" altLang="zh-CN" sz="19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19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高度推荐南特中央理工，这里有世界顶级的教学、美好的校园生活、伟大而又热心的老师们。</a:t>
            </a:r>
            <a:r>
              <a:rPr lang="en-US" altLang="zh-CN" sz="1900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</a:p>
        </p:txBody>
      </p:sp>
      <p:pic>
        <p:nvPicPr>
          <p:cNvPr id="1026" name="图片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284984"/>
            <a:ext cx="2917825" cy="259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085184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827584" y="836712"/>
            <a:ext cx="6708775" cy="1298084"/>
          </a:xfrm>
        </p:spPr>
        <p:txBody>
          <a:bodyPr>
            <a:normAutofit fontScale="40000" lnSpcReduction="20000"/>
          </a:bodyPr>
          <a:lstStyle/>
          <a:p>
            <a:r>
              <a:rPr lang="zh-CN" altLang="en-US" sz="6500" dirty="0">
                <a:latin typeface="华文中宋" panose="02010600040101010101" charset="-122"/>
                <a:ea typeface="华文中宋" panose="02010600040101010101" charset="-122"/>
              </a:rPr>
              <a:t>陆蔚华</a:t>
            </a:r>
            <a:endParaRPr lang="zh-CN" altLang="en-US" sz="6500" dirty="0"/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5200" b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本科：南京航空航天大学</a:t>
            </a:r>
            <a:endParaRPr kumimoji="0" lang="en-US" altLang="zh-CN" sz="5200" b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5200" b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博士：南特中央理工</a:t>
            </a:r>
            <a:r>
              <a:rPr lang="en-US" altLang="zh-CN" sz="5200" b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2009-2013</a:t>
            </a:r>
            <a:endParaRPr kumimoji="0" lang="zh-CN" altLang="en-US" sz="5200" b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5200" b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目前：南京航空航天大学机电学院工业设计系副教授</a:t>
            </a:r>
            <a:endParaRPr kumimoji="0" lang="zh-CN" altLang="en-US" sz="5200" b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lang="zh-CN" altLang="en-US" sz="19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lang="zh-CN" altLang="en-US" sz="1900" b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kumimoji="0" lang="zh-CN" altLang="en-US" sz="19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kumimoji="0" lang="zh-CN" altLang="en-US" sz="19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052195" y="3823970"/>
            <a:ext cx="4075430" cy="822960"/>
          </a:xfrm>
          <a:solidFill>
            <a:schemeClr val="bg1"/>
          </a:solidFill>
        </p:spPr>
        <p:txBody>
          <a:bodyPr wrap="square">
            <a:noAutofit/>
          </a:bodyPr>
          <a:lstStyle/>
          <a:p>
            <a:pPr marL="0" algn="just" eaLnBrk="1" latinLnBrk="0" hangingPunct="1">
              <a:lnSpc>
                <a:spcPts val="3600"/>
              </a:lnSpc>
              <a:spcBef>
                <a:spcPts val="0"/>
              </a:spcBef>
              <a:buNone/>
            </a:pPr>
            <a:r>
              <a:rPr lang="en-US" altLang="zh-CN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年轻时寻找自我的一场旅行</a:t>
            </a:r>
            <a:r>
              <a:rPr lang="en-US" altLang="zh-CN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</a:p>
        </p:txBody>
      </p:sp>
      <p:pic>
        <p:nvPicPr>
          <p:cNvPr id="5" name="图片 4" descr="蔚华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01335" y="2931795"/>
            <a:ext cx="2105660" cy="2807970"/>
          </a:xfrm>
          <a:prstGeom prst="rect">
            <a:avLst/>
          </a:prstGeom>
        </p:spPr>
      </p:pic>
      <p:pic>
        <p:nvPicPr>
          <p:cNvPr id="6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085184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20090" y="906780"/>
            <a:ext cx="6708775" cy="1226076"/>
          </a:xfrm>
        </p:spPr>
        <p:txBody>
          <a:bodyPr>
            <a:normAutofit fontScale="32500" lnSpcReduction="20000"/>
          </a:bodyPr>
          <a:lstStyle/>
          <a:p>
            <a:r>
              <a:rPr lang="zh-CN" altLang="en-US" sz="6500" dirty="0">
                <a:latin typeface="华文中宋" panose="02010600040101010101" charset="-122"/>
                <a:ea typeface="华文中宋" panose="02010600040101010101" charset="-122"/>
              </a:rPr>
              <a:t>马靓</a:t>
            </a:r>
            <a:endParaRPr lang="zh-CN" altLang="en-US" sz="6500" dirty="0"/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5200" noProof="0" dirty="0" smtClean="0">
                <a:ln>
                  <a:noFill/>
                </a:ln>
                <a:solidFill>
                  <a:srgbClr val="33455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本科</a:t>
            </a:r>
            <a:r>
              <a:rPr lang="zh-CN" altLang="en-US" sz="5200" b="0" noProof="0" dirty="0" smtClean="0">
                <a:ln>
                  <a:noFill/>
                </a:ln>
                <a:solidFill>
                  <a:srgbClr val="33455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：清华大学</a:t>
            </a:r>
            <a:endParaRPr kumimoji="0" lang="en-US" altLang="zh-CN" sz="5200" b="0" u="none" strike="noStrike" kern="0" cap="none" spc="0" normalizeH="0" baseline="0" noProof="0" dirty="0" smtClean="0">
              <a:ln>
                <a:noFill/>
              </a:ln>
              <a:solidFill>
                <a:srgbClr val="334553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5200" b="0" noProof="0" dirty="0" smtClean="0">
                <a:ln>
                  <a:noFill/>
                </a:ln>
                <a:solidFill>
                  <a:srgbClr val="33455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博士</a:t>
            </a:r>
            <a:r>
              <a:rPr lang="zh-CN" altLang="en-US" sz="5200" noProof="0" dirty="0" smtClean="0">
                <a:ln>
                  <a:noFill/>
                </a:ln>
                <a:solidFill>
                  <a:srgbClr val="33455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：</a:t>
            </a:r>
            <a:r>
              <a:rPr lang="zh-CN" altLang="en-US" sz="5200" b="0" noProof="0" dirty="0" smtClean="0">
                <a:ln>
                  <a:noFill/>
                </a:ln>
                <a:solidFill>
                  <a:srgbClr val="33455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南特中央理工</a:t>
            </a:r>
            <a:r>
              <a:rPr lang="en-US" altLang="zh-CN" sz="5200" b="0" noProof="0" dirty="0" smtClean="0">
                <a:ln>
                  <a:noFill/>
                </a:ln>
                <a:solidFill>
                  <a:srgbClr val="33455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2006-2009</a:t>
            </a:r>
            <a:endParaRPr kumimoji="0" lang="zh-CN" altLang="en-US" sz="5200" b="0" u="none" strike="noStrike" kern="0" cap="none" spc="0" normalizeH="0" baseline="0" noProof="0" dirty="0" smtClean="0">
              <a:ln>
                <a:noFill/>
              </a:ln>
              <a:solidFill>
                <a:srgbClr val="334553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sz="5200" b="0" noProof="0" dirty="0" smtClean="0">
                <a:ln>
                  <a:noFill/>
                </a:ln>
                <a:solidFill>
                  <a:srgbClr val="33455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目前：清华大学工业工程系副教授</a:t>
            </a:r>
            <a:endParaRPr kumimoji="0" lang="zh-CN" altLang="en-US" sz="5200" b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lang="zh-CN" altLang="en-US" sz="1900" b="0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kumimoji="0" lang="zh-CN" altLang="en-US" sz="1900" b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/>
            </a:pPr>
            <a:endParaRPr kumimoji="0" lang="zh-CN" altLang="en-US" sz="19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kumimoji="0" lang="zh-CN" altLang="en-US" sz="19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144905" y="3474085"/>
            <a:ext cx="3805555" cy="1302385"/>
          </a:xfrm>
          <a:solidFill>
            <a:schemeClr val="bg1"/>
          </a:solidFill>
        </p:spPr>
        <p:txBody>
          <a:bodyPr wrap="square">
            <a:noAutofit/>
          </a:bodyPr>
          <a:lstStyle/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900" dirty="0" smtClean="0">
                <a:solidFill>
                  <a:srgbClr val="334553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1900" dirty="0" smtClean="0">
                <a:solidFill>
                  <a:srgbClr val="334553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南特中央理工不仅教会我如何解决复杂的科学问题；同时我也知道了如何去平衡我的生活与事业。</a:t>
            </a:r>
            <a:r>
              <a:rPr lang="en-US" altLang="zh-CN" sz="1900" dirty="0" smtClean="0">
                <a:solidFill>
                  <a:srgbClr val="334553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67350" y="2747645"/>
            <a:ext cx="2249805" cy="2754630"/>
          </a:xfrm>
          <a:prstGeom prst="rect">
            <a:avLst/>
          </a:prstGeom>
        </p:spPr>
      </p:pic>
      <p:pic>
        <p:nvPicPr>
          <p:cNvPr id="5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085184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55576" y="764704"/>
            <a:ext cx="5841365" cy="544195"/>
          </a:xfrm>
        </p:spPr>
        <p:txBody>
          <a:bodyPr/>
          <a:lstStyle/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南特中央理工</a:t>
            </a:r>
            <a:r>
              <a:rPr lang="en-US" altLang="zh-CN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3+1+2</a:t>
            </a:r>
            <a:r>
              <a:rPr lang="zh-CN" altLang="en-US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项目</a:t>
            </a:r>
            <a:endParaRPr lang="en-US" altLang="zh-CN" dirty="0" smtClean="0">
              <a:solidFill>
                <a:schemeClr val="tx1">
                  <a:lumMod val="75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endParaRPr lang="zh-CN" altLang="en-US" dirty="0">
              <a:solidFill>
                <a:schemeClr val="tx1">
                  <a:lumMod val="75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311275" y="1633220"/>
            <a:ext cx="6396990" cy="3779520"/>
          </a:xfrm>
        </p:spPr>
        <p:txBody>
          <a:bodyPr wrap="square">
            <a:noAutofit/>
          </a:bodyPr>
          <a:lstStyle/>
          <a:p>
            <a:pPr algn="l"/>
            <a:r>
              <a:rPr sz="1900" b="0" dirty="0" err="1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本项目为英语授课</a:t>
            </a:r>
            <a:endParaRPr sz="1900" b="0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endParaRPr sz="19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</a:pPr>
            <a:r>
              <a:rPr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学习流程：</a:t>
            </a: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1、大三时报读。</a:t>
            </a: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2、大四时赴法国南特中央理工学习一年的基础硕士，并确认专业方向，在法国完成本科毕业设计。</a:t>
            </a: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sz="19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zh-CN" altLang="en-US" sz="19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根据合作院校各学院要求，</a:t>
            </a:r>
            <a:r>
              <a:rPr sz="1900" b="0" dirty="0" err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回国</a:t>
            </a:r>
            <a:r>
              <a:rPr lang="zh-CN" altLang="en-US" sz="19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或在南特</a:t>
            </a:r>
            <a:r>
              <a:rPr sz="1900" b="0" dirty="0" err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参加毕业答辩</a:t>
            </a:r>
            <a:r>
              <a:rPr sz="1900" b="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</a:t>
            </a:r>
            <a:r>
              <a:rPr sz="1900" b="0" dirty="0" err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获</a:t>
            </a:r>
            <a:r>
              <a:rPr lang="zh-CN" altLang="en-US" sz="1900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国内合作院校</a:t>
            </a:r>
            <a:r>
              <a:rPr sz="1900" b="0" dirty="0" err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本科毕业证书和学士学位</a:t>
            </a:r>
            <a:r>
              <a:rPr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sz="1900"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4、返回法国继续完成研一、研二的课程。</a:t>
            </a:r>
          </a:p>
          <a:p>
            <a:pPr lvl="1" algn="l">
              <a:lnSpc>
                <a:spcPct val="150000"/>
              </a:lnSpc>
              <a:buFont typeface="Arial" panose="020B0604020202020204" pitchFamily="34" charset="0"/>
            </a:pPr>
            <a:endParaRPr lang="zh-CN" altLang="en-US" sz="1900" b="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5301208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55576" y="764704"/>
            <a:ext cx="6534150" cy="1053465"/>
          </a:xfr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zh-CN" altLang="en-US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南特中央理工</a:t>
            </a:r>
            <a:r>
              <a:rPr lang="en-US" altLang="zh-CN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3+1+2</a:t>
            </a:r>
            <a:r>
              <a:rPr lang="zh-CN" altLang="en-US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项目之“</a:t>
            </a:r>
            <a:r>
              <a:rPr lang="en-US" altLang="zh-CN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</a:t>
            </a:r>
            <a:r>
              <a:rPr lang="zh-CN" altLang="en-US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endParaRPr lang="en-US" altLang="zh-CN" dirty="0" smtClean="0">
              <a:solidFill>
                <a:schemeClr val="tx1">
                  <a:lumMod val="75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zh-CN" altLang="en-US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基础硕士</a:t>
            </a: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endParaRPr kumimoji="0" lang="zh-CN" altLang="en-US" sz="19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0725" name="Rectangle 5"/>
          <p:cNvSpPr>
            <a:spLocks noGrp="1" noChangeArrowheads="1"/>
          </p:cNvSpPr>
          <p:nvPr/>
        </p:nvSpPr>
        <p:spPr>
          <a:xfrm>
            <a:off x="1466215" y="2433955"/>
            <a:ext cx="6047105" cy="2849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学制：一年</a:t>
            </a: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9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三个专业方向：</a:t>
            </a: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、信号、控制与机器人</a:t>
            </a: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、机械工程</a:t>
            </a: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、土木工程</a:t>
            </a: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r" eaLnBrk="1" latinLnBrk="0" hangingPunct="1">
              <a:lnSpc>
                <a:spcPts val="36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7060" y="1640563"/>
            <a:ext cx="2538854" cy="4005261"/>
          </a:xfrm>
          <a:prstGeom prst="rect">
            <a:avLst/>
          </a:prstGeom>
        </p:spPr>
      </p:pic>
      <p:pic>
        <p:nvPicPr>
          <p:cNvPr id="5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157192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Grp="1" noChangeArrowheads="1"/>
          </p:cNvSpPr>
          <p:nvPr/>
        </p:nvSpPr>
        <p:spPr>
          <a:xfrm>
            <a:off x="971600" y="1628800"/>
            <a:ext cx="6426835" cy="21551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5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、硕士课程</a:t>
            </a: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9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、欧盟硕士项目</a:t>
            </a: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9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、工程师学位课程</a:t>
            </a: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r" eaLnBrk="1" latinLnBrk="0" hangingPunct="1">
              <a:lnSpc>
                <a:spcPts val="36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55576" y="836712"/>
            <a:ext cx="6623050" cy="685165"/>
          </a:xfr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zh-CN" altLang="en-US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南特中央理工</a:t>
            </a:r>
            <a:r>
              <a:rPr lang="en-US" altLang="zh-CN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3+1+2</a:t>
            </a:r>
            <a:r>
              <a:rPr lang="zh-CN" altLang="en-US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项目之“</a:t>
            </a:r>
            <a:r>
              <a:rPr lang="en-US" altLang="zh-CN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altLang="en-US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endParaRPr lang="zh-CN" altLang="en-US" dirty="0" smtClean="0">
              <a:solidFill>
                <a:schemeClr val="tx2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dirty="0" smtClean="0">
              <a:solidFill>
                <a:schemeClr val="tx2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dirty="0" smtClean="0">
              <a:solidFill>
                <a:schemeClr val="tx2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dirty="0" smtClean="0">
              <a:solidFill>
                <a:schemeClr val="tx2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endParaRPr kumimoji="0" lang="zh-CN" altLang="en-US" sz="19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1868" y="4312258"/>
            <a:ext cx="4111263" cy="15551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7262" y="4065570"/>
            <a:ext cx="2069462" cy="1802434"/>
          </a:xfrm>
          <a:prstGeom prst="rect">
            <a:avLst/>
          </a:prstGeom>
        </p:spPr>
      </p:pic>
      <p:pic>
        <p:nvPicPr>
          <p:cNvPr id="6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5157192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南特中央理工</a:t>
            </a:r>
            <a:r>
              <a:rPr lang="fr-FR" altLang="fr-FR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- </a:t>
            </a:r>
            <a:r>
              <a:rPr lang="zh-CN" altLang="fr-FR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创建于</a:t>
            </a:r>
            <a:r>
              <a:rPr lang="fr-FR" altLang="fr-FR" dirty="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1919</a:t>
            </a:r>
            <a:endParaRPr lang="fr-FR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252730" y="1507490"/>
            <a:ext cx="4935220" cy="4542155"/>
          </a:xfrm>
          <a:solidFill>
            <a:schemeClr val="bg1"/>
          </a:solidFill>
        </p:spPr>
        <p:txBody>
          <a:bodyPr wrap="square">
            <a:noAutofit/>
          </a:bodyPr>
          <a:lstStyle/>
          <a:p>
            <a:pPr marL="285750" indent="-28575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altLang="fr-FR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5</a:t>
            </a:r>
            <a:r>
              <a:rPr lang="zh-CN" altLang="en-US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所最好</a:t>
            </a:r>
            <a:r>
              <a:rPr lang="en-GB" altLang="fr-FR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r>
              <a:rPr lang="en-GB" altLang="en-GB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法国工程师学校</a:t>
            </a:r>
            <a:r>
              <a:rPr lang="en-GB" altLang="en-GB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r>
              <a:rPr lang="zh-CN" altLang="en-US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之一</a:t>
            </a:r>
            <a:r>
              <a:rPr lang="en-GB" altLang="fr-FR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/350+</a:t>
            </a:r>
          </a:p>
          <a:p>
            <a:pPr marL="285750" indent="-28575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altLang="fr-FR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2500</a:t>
            </a:r>
            <a:r>
              <a:rPr lang="zh-CN" altLang="en-US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在校生（工程师、硕士、博士）</a:t>
            </a:r>
            <a:endParaRPr lang="en-GB" altLang="fr-FR" sz="1700" b="1" dirty="0">
              <a:solidFill>
                <a:srgbClr val="102648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285750" indent="-28575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altLang="fr-FR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37,000+ </a:t>
            </a:r>
            <a:r>
              <a:rPr lang="zh-CN" altLang="en-US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校友</a:t>
            </a:r>
            <a:r>
              <a:rPr lang="en-GB" altLang="fr-FR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(</a:t>
            </a:r>
            <a:r>
              <a:rPr lang="zh-CN" altLang="en-US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硕士</a:t>
            </a:r>
            <a:r>
              <a:rPr lang="en-GB" altLang="fr-FR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/</a:t>
            </a:r>
            <a:r>
              <a:rPr lang="zh-CN" altLang="en-US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博士</a:t>
            </a:r>
            <a:r>
              <a:rPr lang="en-GB" altLang="fr-FR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)</a:t>
            </a:r>
          </a:p>
          <a:p>
            <a:pPr marL="285750" indent="-28575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altLang="fr-FR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550 </a:t>
            </a:r>
            <a:r>
              <a:rPr lang="zh-CN" altLang="en-US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名教职工及科研人员</a:t>
            </a:r>
            <a:endParaRPr lang="en-GB" altLang="fr-FR" sz="1700" b="1" dirty="0">
              <a:solidFill>
                <a:srgbClr val="102648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285750" indent="-28575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GB" altLang="fr-FR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240</a:t>
            </a:r>
            <a:r>
              <a:rPr lang="zh-CN" altLang="en-US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名博士研究生</a:t>
            </a:r>
            <a:endParaRPr lang="en-GB" altLang="fr-FR" sz="1700" b="1" dirty="0">
              <a:solidFill>
                <a:srgbClr val="102648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285750" indent="-28575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zh-CN" altLang="en-US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校园面积</a:t>
            </a:r>
            <a:r>
              <a:rPr lang="en-GB" altLang="fr-FR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16.4 </a:t>
            </a:r>
            <a:r>
              <a:rPr lang="zh-CN" altLang="en-US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公顷</a:t>
            </a:r>
            <a:endParaRPr lang="en-GB" altLang="fr-FR" sz="1700" b="1" dirty="0">
              <a:solidFill>
                <a:srgbClr val="102648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285750" indent="-28575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zh-CN" altLang="en-US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学生来自全球</a:t>
            </a:r>
            <a:r>
              <a:rPr lang="en-GB" altLang="fr-FR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73</a:t>
            </a:r>
            <a:r>
              <a:rPr lang="zh-CN" altLang="en-US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个国家和地区</a:t>
            </a:r>
            <a:endParaRPr lang="en-GB" altLang="fr-FR" sz="1700" b="1" dirty="0">
              <a:solidFill>
                <a:srgbClr val="102648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285750" indent="-28575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zh-CN" altLang="en-US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国际学生占</a:t>
            </a:r>
            <a:r>
              <a:rPr lang="en-US" altLang="zh-CN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4</a:t>
            </a:r>
            <a:r>
              <a:rPr lang="en-GB" altLang="fr-FR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3% </a:t>
            </a:r>
          </a:p>
          <a:p>
            <a:pPr marL="285750" indent="-28575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altLang="zh-CN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177</a:t>
            </a:r>
            <a:r>
              <a:rPr lang="zh-CN" altLang="en-US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个科研合作机构，来自全球</a:t>
            </a:r>
            <a:r>
              <a:rPr lang="en-US" altLang="zh-CN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55</a:t>
            </a:r>
            <a:r>
              <a:rPr lang="zh-CN" altLang="en-US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个国家</a:t>
            </a:r>
            <a:endParaRPr lang="fr-FR" altLang="fr-FR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285750" indent="-285750" algn="l"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fr-FR" altLang="fr-FR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80</a:t>
            </a:r>
            <a:r>
              <a:rPr lang="zh-CN" altLang="en-US" sz="1700" b="1" dirty="0">
                <a:solidFill>
                  <a:srgbClr val="102648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个校友会</a:t>
            </a:r>
            <a:endParaRPr lang="en-GB" altLang="fr-FR" sz="1700" b="1" dirty="0">
              <a:solidFill>
                <a:srgbClr val="102648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5" name="Accolade fermante 4"/>
          <p:cNvSpPr/>
          <p:nvPr/>
        </p:nvSpPr>
        <p:spPr>
          <a:xfrm>
            <a:off x="4511533" y="4394127"/>
            <a:ext cx="219075" cy="1343025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862942" y="4742473"/>
            <a:ext cx="2354604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</a:rPr>
              <a:t>国际发展和国际视野</a:t>
            </a:r>
            <a:r>
              <a:rPr lang="en-US" altLang="zh-CN" b="1" dirty="0">
                <a:solidFill>
                  <a:srgbClr val="FF0000"/>
                </a:solidFill>
              </a:rPr>
              <a:t>(QS)</a:t>
            </a:r>
            <a:r>
              <a:rPr lang="zh-CN" altLang="en-US" b="1" dirty="0">
                <a:solidFill>
                  <a:srgbClr val="FF0000"/>
                </a:solidFill>
              </a:rPr>
              <a:t>排名：全法第一</a:t>
            </a:r>
            <a:endParaRPr lang="fr-FR" altLang="fr-FR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5229200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Grp="1" noChangeArrowheads="1"/>
          </p:cNvSpPr>
          <p:nvPr/>
        </p:nvSpPr>
        <p:spPr>
          <a:xfrm>
            <a:off x="1115616" y="1484784"/>
            <a:ext cx="6426835" cy="35502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“1”</a:t>
            </a: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基础硕士一年学费：</a:t>
            </a:r>
            <a:r>
              <a:rPr lang="en-US" altLang="zh-CN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6000</a:t>
            </a: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欧元（约</a:t>
            </a:r>
            <a:r>
              <a:rPr lang="en-US" altLang="zh-CN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4.7</a:t>
            </a: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万人民币）</a:t>
            </a:r>
            <a:endParaRPr lang="zh-CN" altLang="en-US" sz="15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15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“2”</a:t>
            </a: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年的硕士阶段学费</a:t>
            </a:r>
            <a:endParaRPr lang="zh-CN" altLang="en-US" sz="18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、硕士课程</a:t>
            </a: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学费为两年</a:t>
            </a:r>
            <a:r>
              <a:rPr lang="en-US" altLang="zh-CN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15000</a:t>
            </a:r>
            <a:r>
              <a:rPr lang="zh-CN" altLang="en-US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欧元，同时获得硕士阶段学费</a:t>
            </a:r>
            <a:r>
              <a:rPr lang="en-US" altLang="zh-CN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6000</a:t>
            </a:r>
            <a:r>
              <a:rPr lang="zh-CN" altLang="en-US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欧元的减免，硕士两年只需支付共</a:t>
            </a:r>
            <a:r>
              <a:rPr lang="en-US" altLang="zh-CN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9000</a:t>
            </a:r>
            <a:r>
              <a:rPr lang="zh-CN" altLang="en-US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欧元学费（约</a:t>
            </a:r>
            <a:r>
              <a:rPr lang="en-US" altLang="zh-CN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3.5</a:t>
            </a:r>
            <a:r>
              <a:rPr lang="zh-CN" altLang="en-US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万人民币</a:t>
            </a:r>
            <a:r>
              <a:rPr lang="en-US" altLang="zh-CN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年）。</a:t>
            </a: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、欧盟硕士项目，有机会获得欧盟硕士阶段两年共约</a:t>
            </a:r>
            <a:r>
              <a:rPr lang="en-US" altLang="zh-CN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46000</a:t>
            </a:r>
            <a:r>
              <a:rPr lang="zh-CN" altLang="en-US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欧元的奖学金</a:t>
            </a:r>
            <a:r>
              <a:rPr lang="en-US" altLang="zh-CN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约</a:t>
            </a:r>
            <a:r>
              <a:rPr lang="en-US" altLang="zh-CN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35</a:t>
            </a:r>
            <a:r>
              <a:rPr lang="zh-CN" altLang="en-US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万人民币</a:t>
            </a:r>
            <a:r>
              <a:rPr lang="en-US" altLang="zh-CN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</a:t>
            </a:r>
            <a:r>
              <a:rPr lang="zh-CN" altLang="en-US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、工程师学位课程，学费为</a:t>
            </a:r>
            <a:r>
              <a:rPr lang="en-US" altLang="zh-CN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12000</a:t>
            </a:r>
            <a:r>
              <a:rPr lang="zh-CN" altLang="en-US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欧元</a:t>
            </a:r>
            <a:r>
              <a:rPr lang="en-US" altLang="zh-CN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年（约</a:t>
            </a:r>
            <a:r>
              <a:rPr lang="en-US" altLang="zh-CN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9.3</a:t>
            </a:r>
            <a:r>
              <a:rPr lang="zh-CN" altLang="en-US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万人民币</a:t>
            </a:r>
            <a:r>
              <a:rPr lang="en-US" altLang="zh-CN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年）</a:t>
            </a:r>
          </a:p>
          <a:p>
            <a:pPr marL="0" lvl="0" indent="-34290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9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lvl="0" indent="-34290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基本食宿费：</a:t>
            </a:r>
            <a:r>
              <a:rPr lang="en-US" altLang="zh-CN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6000</a:t>
            </a: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欧元</a:t>
            </a:r>
            <a:r>
              <a:rPr lang="en-US" altLang="zh-CN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</a:t>
            </a: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r" eaLnBrk="1" latinLnBrk="0" hangingPunct="1">
              <a:lnSpc>
                <a:spcPts val="36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55576" y="764704"/>
            <a:ext cx="5841365" cy="544195"/>
          </a:xfrm>
        </p:spPr>
        <p:txBody>
          <a:bodyPr/>
          <a:lstStyle/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南特中央理</a:t>
            </a:r>
            <a:r>
              <a:rPr lang="zh-CN" altLang="en-US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工</a:t>
            </a:r>
            <a:r>
              <a:rPr lang="en-US" altLang="zh-CN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3+1+2</a:t>
            </a:r>
            <a:r>
              <a:rPr lang="zh-CN" altLang="en-US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项目之费用预算</a:t>
            </a:r>
            <a:endParaRPr lang="en-US" altLang="zh-CN" dirty="0" smtClean="0">
              <a:solidFill>
                <a:schemeClr val="tx1">
                  <a:lumMod val="75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endParaRPr lang="zh-CN" altLang="en-US" dirty="0">
              <a:solidFill>
                <a:schemeClr val="tx1">
                  <a:lumMod val="75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pic>
        <p:nvPicPr>
          <p:cNvPr id="5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5085184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55576" y="692696"/>
            <a:ext cx="5841365" cy="544195"/>
          </a:xfrm>
        </p:spPr>
        <p:txBody>
          <a:bodyPr/>
          <a:lstStyle/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南特中央理</a:t>
            </a:r>
            <a:r>
              <a:rPr lang="zh-CN" altLang="en-US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工</a:t>
            </a:r>
            <a:r>
              <a:rPr lang="en-US" altLang="zh-CN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4+2</a:t>
            </a:r>
            <a:r>
              <a:rPr lang="zh-CN" altLang="en-US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项目</a:t>
            </a:r>
            <a:endParaRPr lang="en-US" altLang="zh-CN" dirty="0" smtClean="0">
              <a:solidFill>
                <a:schemeClr val="tx1">
                  <a:lumMod val="75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endParaRPr lang="zh-CN" altLang="en-US" dirty="0">
              <a:solidFill>
                <a:schemeClr val="tx1">
                  <a:lumMod val="75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259632" y="1772816"/>
            <a:ext cx="7221166" cy="4028028"/>
          </a:xfrm>
        </p:spPr>
        <p:txBody>
          <a:bodyPr wrap="square">
            <a:noAutofit/>
          </a:bodyPr>
          <a:lstStyle/>
          <a:p>
            <a:pPr algn="l"/>
            <a:r>
              <a:rPr sz="1700" b="0" dirty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本项目为英语授课</a:t>
            </a:r>
          </a:p>
          <a:p>
            <a:pPr lvl="1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</a:pPr>
            <a:endParaRPr lang="en-US" b="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1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</a:pPr>
            <a:r>
              <a:rPr b="0" dirty="0" err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学习流程</a:t>
            </a: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b="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1、</a:t>
            </a:r>
            <a:r>
              <a:rPr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大</a:t>
            </a:r>
            <a:r>
              <a:rPr lang="zh-CN" altLang="en-US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四</a:t>
            </a:r>
            <a:r>
              <a:rPr b="0" dirty="0" err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时报读</a:t>
            </a:r>
            <a:r>
              <a:rPr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en-US" b="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2、</a:t>
            </a:r>
            <a:r>
              <a:rPr lang="en-US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2020</a:t>
            </a:r>
            <a:r>
              <a:rPr lang="zh-CN" altLang="en-US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年秋季入学，在</a:t>
            </a:r>
            <a:r>
              <a:rPr b="0" dirty="0" err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法国继续完成研一</a:t>
            </a:r>
            <a:r>
              <a:rPr b="0" dirty="0" err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b="0" dirty="0" err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研二的课</a:t>
            </a:r>
            <a:r>
              <a:rPr lang="zh-CN" altLang="en-US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程。</a:t>
            </a:r>
            <a:endParaRPr lang="en-US" altLang="zh-CN" b="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</a:pPr>
            <a:endParaRPr lang="en-US" altLang="zh-CN" b="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</a:pPr>
            <a:r>
              <a:rPr lang="zh-CN" altLang="en-US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硕士阶段，可申请</a:t>
            </a:r>
            <a:endParaRPr lang="en-US" altLang="zh-CN" b="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zh-CN" altLang="en-US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硕士项目</a:t>
            </a:r>
            <a:endParaRPr lang="en-US" altLang="zh-CN" b="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lvl="1" indent="-342900" algn="l">
              <a:lnSpc>
                <a:spcPct val="150000"/>
              </a:lnSpc>
              <a:buClr>
                <a:srgbClr val="FF9900"/>
              </a:buClr>
              <a:buFont typeface="Arial" panose="020B0604020202020204" pitchFamily="34" charset="0"/>
              <a:buChar char="•"/>
            </a:pPr>
            <a:r>
              <a:rPr lang="zh-CN" altLang="en-US" b="0" dirty="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工程师文凭项目</a:t>
            </a:r>
            <a:endParaRPr lang="en-US" altLang="zh-CN" b="0" dirty="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5085184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/>
          <p:cNvSpPr>
            <a:spLocks noGrp="1" noChangeArrowheads="1"/>
          </p:cNvSpPr>
          <p:nvPr/>
        </p:nvSpPr>
        <p:spPr>
          <a:xfrm>
            <a:off x="1259632" y="1844825"/>
            <a:ext cx="6192687" cy="331236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20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20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一、学费</a:t>
            </a:r>
            <a:endParaRPr lang="en-US" altLang="zh-CN" sz="20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15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、硕士课程</a:t>
            </a: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学费为两年</a:t>
            </a:r>
            <a:r>
              <a:rPr lang="en-US" altLang="zh-CN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15000</a:t>
            </a:r>
            <a:r>
              <a:rPr lang="zh-CN" alt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欧元</a:t>
            </a:r>
            <a:endParaRPr lang="en-US" altLang="zh-CN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lang="en-US" altLang="zh-CN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31</a:t>
            </a:r>
            <a:r>
              <a:rPr lang="zh-CN" alt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号前完成申请，有可能获</a:t>
            </a:r>
            <a:r>
              <a:rPr lang="en-US" altLang="zh-CN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3000</a:t>
            </a:r>
            <a:r>
              <a:rPr lang="zh-CN" alt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欧元的学校奖学金</a:t>
            </a:r>
            <a:endParaRPr lang="en-US" altLang="zh-CN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zh-CN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、工程师学位课程，学费为</a:t>
            </a:r>
            <a:r>
              <a:rPr lang="en-US" altLang="zh-CN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12000</a:t>
            </a:r>
            <a:r>
              <a:rPr lang="zh-CN" alt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欧元</a:t>
            </a:r>
            <a:r>
              <a:rPr lang="en-US" altLang="zh-CN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年（约</a:t>
            </a:r>
            <a:r>
              <a:rPr lang="en-US" altLang="zh-CN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9.3</a:t>
            </a:r>
            <a:r>
              <a:rPr lang="zh-CN" alt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万人民币</a:t>
            </a:r>
            <a:r>
              <a:rPr lang="en-US" altLang="zh-CN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年）</a:t>
            </a: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en-US" altLang="zh-CN" sz="15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lvl="0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二、基本食宿费：</a:t>
            </a:r>
            <a:r>
              <a:rPr lang="zh-CN" altLang="en-US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约</a:t>
            </a:r>
            <a:r>
              <a:rPr lang="en-US" altLang="zh-CN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6000</a:t>
            </a:r>
            <a:r>
              <a:rPr lang="zh-CN" altLang="en-US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欧元</a:t>
            </a:r>
            <a:r>
              <a:rPr lang="en-US" altLang="zh-CN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15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年</a:t>
            </a: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just" eaLnBrk="1" latinLnBrk="0" hangingPunct="1">
              <a:lnSpc>
                <a:spcPct val="1000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r" eaLnBrk="1" latinLnBrk="0" hangingPunct="1">
              <a:lnSpc>
                <a:spcPts val="3600"/>
              </a:lnSpc>
              <a:spcBef>
                <a:spcPts val="0"/>
              </a:spcBef>
              <a:buNone/>
            </a:pP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55576" y="836712"/>
            <a:ext cx="6623050" cy="685165"/>
          </a:xfrm>
        </p:spPr>
        <p:txBody>
          <a:bodyPr>
            <a:normAutofit/>
          </a:bodyPr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zh-CN" altLang="en-US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南特中央理工</a:t>
            </a:r>
            <a:r>
              <a:rPr lang="en-US" altLang="zh-CN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4+2</a:t>
            </a:r>
            <a:r>
              <a:rPr lang="zh-CN" altLang="en-US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项目费用预算</a:t>
            </a:r>
            <a:endParaRPr kumimoji="0" lang="zh-CN" altLang="en-US" sz="19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5085184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 bwMode="auto">
          <a:xfrm>
            <a:off x="7023099" y="5494446"/>
            <a:ext cx="3175" cy="14288"/>
          </a:xfrm>
          <a:custGeom>
            <a:avLst/>
            <a:gdLst>
              <a:gd name="T0" fmla="*/ 0 w 2"/>
              <a:gd name="T1" fmla="*/ 0 h 9"/>
              <a:gd name="T2" fmla="*/ 2 w 2"/>
              <a:gd name="T3" fmla="*/ 9 h 9"/>
              <a:gd name="T4" fmla="*/ 2 w 2"/>
              <a:gd name="T5" fmla="*/ 9 h 9"/>
              <a:gd name="T6" fmla="*/ 2 w 2"/>
              <a:gd name="T7" fmla="*/ 4 h 9"/>
              <a:gd name="T8" fmla="*/ 2 w 2"/>
              <a:gd name="T9" fmla="*/ 0 h 9"/>
              <a:gd name="T10" fmla="*/ 0 w 2"/>
              <a:gd name="T11" fmla="*/ 0 h 9"/>
              <a:gd name="T12" fmla="*/ 0 w 2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9">
                <a:moveTo>
                  <a:pt x="0" y="0"/>
                </a:moveTo>
                <a:lnTo>
                  <a:pt x="2" y="9"/>
                </a:lnTo>
                <a:lnTo>
                  <a:pt x="2" y="9"/>
                </a:lnTo>
                <a:lnTo>
                  <a:pt x="2" y="4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 bwMode="auto">
          <a:xfrm>
            <a:off x="4916045" y="3786188"/>
            <a:ext cx="6350" cy="9525"/>
          </a:xfrm>
          <a:custGeom>
            <a:avLst/>
            <a:gdLst>
              <a:gd name="T0" fmla="*/ 0 w 4"/>
              <a:gd name="T1" fmla="*/ 0 h 6"/>
              <a:gd name="T2" fmla="*/ 4 w 4"/>
              <a:gd name="T3" fmla="*/ 6 h 6"/>
              <a:gd name="T4" fmla="*/ 4 w 4"/>
              <a:gd name="T5" fmla="*/ 6 h 6"/>
              <a:gd name="T6" fmla="*/ 4 w 4"/>
              <a:gd name="T7" fmla="*/ 2 h 6"/>
              <a:gd name="T8" fmla="*/ 4 w 4"/>
              <a:gd name="T9" fmla="*/ 0 h 6"/>
              <a:gd name="T10" fmla="*/ 0 w 4"/>
              <a:gd name="T11" fmla="*/ 0 h 6"/>
              <a:gd name="T12" fmla="*/ 0 w 4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4" y="6"/>
                </a:lnTo>
                <a:lnTo>
                  <a:pt x="4" y="6"/>
                </a:lnTo>
                <a:lnTo>
                  <a:pt x="4" y="2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-26212" y="3642358"/>
            <a:ext cx="4893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1965" lvl="2">
              <a:spcBef>
                <a:spcPts val="300"/>
              </a:spcBef>
              <a:buClr>
                <a:srgbClr val="FAB600"/>
              </a:buClr>
              <a:defRPr/>
            </a:pPr>
            <a:r>
              <a:rPr lang="en-US" sz="2400" dirty="0">
                <a:solidFill>
                  <a:srgbClr val="102648"/>
                </a:solidFill>
                <a:latin typeface="Titillium Regular"/>
                <a:cs typeface="Titillium Regular"/>
              </a:rPr>
              <a:t>	</a:t>
            </a:r>
            <a:endParaRPr lang="fr-FR" sz="2400" dirty="0">
              <a:solidFill>
                <a:srgbClr val="102648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87624" y="2492896"/>
            <a:ext cx="4982210" cy="19636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 eaLnBrk="1" hangingPunct="1">
              <a:lnSpc>
                <a:spcPct val="80000"/>
              </a:lnSpc>
              <a:buNone/>
            </a:pP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合作院校、理工专业、大三和大四本科在读学生。</a:t>
            </a:r>
          </a:p>
          <a:p>
            <a:pPr lvl="1" eaLnBrk="1" hangingPunct="1">
              <a:lnSpc>
                <a:spcPct val="80000"/>
              </a:lnSpc>
              <a:buNone/>
            </a:pPr>
            <a:endParaRPr lang="zh-CN" altLang="en-US" sz="19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 eaLnBrk="1" hangingPunct="1">
              <a:lnSpc>
                <a:spcPct val="80000"/>
              </a:lnSpc>
              <a:buNone/>
            </a:pPr>
            <a:endParaRPr lang="zh-CN" altLang="en-US" sz="19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 eaLnBrk="1" hangingPunct="1">
              <a:lnSpc>
                <a:spcPct val="80000"/>
              </a:lnSpc>
              <a:buNone/>
            </a:pP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综合平均分</a:t>
            </a:r>
            <a:r>
              <a:rPr lang="en-US" altLang="zh-CN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80</a:t>
            </a: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分以上（满分</a:t>
            </a:r>
            <a:r>
              <a:rPr lang="en-US" altLang="zh-CN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100</a:t>
            </a: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  <a:p>
            <a:pPr lvl="1" eaLnBrk="1" hangingPunct="1">
              <a:lnSpc>
                <a:spcPct val="80000"/>
              </a:lnSpc>
              <a:buNone/>
            </a:pPr>
            <a:endParaRPr lang="zh-CN" altLang="en-US" sz="19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 eaLnBrk="1" hangingPunct="1">
              <a:lnSpc>
                <a:spcPct val="80000"/>
              </a:lnSpc>
              <a:buNone/>
            </a:pPr>
            <a:endParaRPr lang="zh-CN" altLang="en-US" sz="19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 eaLnBrk="1" hangingPunct="1">
              <a:lnSpc>
                <a:spcPct val="80000"/>
              </a:lnSpc>
              <a:buNone/>
            </a:pP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英语水平良好</a:t>
            </a:r>
          </a:p>
        </p:txBody>
      </p:sp>
      <p:sp>
        <p:nvSpPr>
          <p:cNvPr id="6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/>
              <a:t>南特中央理工</a:t>
            </a:r>
            <a:r>
              <a:rPr lang="en-US" altLang="zh-CN" dirty="0" smtClean="0"/>
              <a:t>3+1+2</a:t>
            </a:r>
            <a:r>
              <a:rPr lang="zh-CN" altLang="en-US" dirty="0" smtClean="0"/>
              <a:t>和</a:t>
            </a:r>
            <a:r>
              <a:rPr lang="en-US" altLang="zh-CN" dirty="0" smtClean="0"/>
              <a:t>4+2</a:t>
            </a:r>
            <a:r>
              <a:rPr lang="zh-CN" altLang="en-US" dirty="0" smtClean="0"/>
              <a:t>项目申请条件</a:t>
            </a:r>
            <a:endParaRPr lang="zh-CN" altLang="en-US" dirty="0" smtClean="0">
              <a:sym typeface="+mn-ea"/>
            </a:endParaRPr>
          </a:p>
          <a:p>
            <a:pPr lvl="0"/>
            <a:endParaRPr lang="zh-CN" altLang="en-US" noProof="0" dirty="0" smtClean="0">
              <a:sym typeface="+mn-ea"/>
            </a:endParaRPr>
          </a:p>
          <a:p>
            <a:pPr lvl="0"/>
            <a:endParaRPr lang="zh-CN" altLang="en-US" noProof="0" dirty="0" smtClean="0">
              <a:sym typeface="+mn-ea"/>
            </a:endParaRPr>
          </a:p>
          <a:p>
            <a:pPr lvl="0"/>
            <a:endParaRPr lang="zh-CN" altLang="en-US" noProof="0" dirty="0" smtClean="0">
              <a:sym typeface="+mn-ea"/>
            </a:endParaRPr>
          </a:p>
          <a:p>
            <a:pPr lvl="0"/>
            <a:endParaRPr lang="zh-CN" altLang="en-US" noProof="0" dirty="0" smtClean="0">
              <a:sym typeface="+mn-ea"/>
            </a:endParaRPr>
          </a:p>
          <a:p>
            <a:endParaRPr lang="zh-CN" altLang="en-US" noProof="0" dirty="0" smtClean="0"/>
          </a:p>
        </p:txBody>
      </p:sp>
      <p:pic>
        <p:nvPicPr>
          <p:cNvPr id="8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5301208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 bwMode="auto">
          <a:xfrm>
            <a:off x="7023099" y="5494446"/>
            <a:ext cx="3175" cy="14288"/>
          </a:xfrm>
          <a:custGeom>
            <a:avLst/>
            <a:gdLst>
              <a:gd name="T0" fmla="*/ 0 w 2"/>
              <a:gd name="T1" fmla="*/ 0 h 9"/>
              <a:gd name="T2" fmla="*/ 2 w 2"/>
              <a:gd name="T3" fmla="*/ 9 h 9"/>
              <a:gd name="T4" fmla="*/ 2 w 2"/>
              <a:gd name="T5" fmla="*/ 9 h 9"/>
              <a:gd name="T6" fmla="*/ 2 w 2"/>
              <a:gd name="T7" fmla="*/ 4 h 9"/>
              <a:gd name="T8" fmla="*/ 2 w 2"/>
              <a:gd name="T9" fmla="*/ 0 h 9"/>
              <a:gd name="T10" fmla="*/ 0 w 2"/>
              <a:gd name="T11" fmla="*/ 0 h 9"/>
              <a:gd name="T12" fmla="*/ 0 w 2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9">
                <a:moveTo>
                  <a:pt x="0" y="0"/>
                </a:moveTo>
                <a:lnTo>
                  <a:pt x="2" y="9"/>
                </a:lnTo>
                <a:lnTo>
                  <a:pt x="2" y="9"/>
                </a:lnTo>
                <a:lnTo>
                  <a:pt x="2" y="4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 bwMode="auto">
          <a:xfrm>
            <a:off x="4916045" y="3786188"/>
            <a:ext cx="6350" cy="9525"/>
          </a:xfrm>
          <a:custGeom>
            <a:avLst/>
            <a:gdLst>
              <a:gd name="T0" fmla="*/ 0 w 4"/>
              <a:gd name="T1" fmla="*/ 0 h 6"/>
              <a:gd name="T2" fmla="*/ 4 w 4"/>
              <a:gd name="T3" fmla="*/ 6 h 6"/>
              <a:gd name="T4" fmla="*/ 4 w 4"/>
              <a:gd name="T5" fmla="*/ 6 h 6"/>
              <a:gd name="T6" fmla="*/ 4 w 4"/>
              <a:gd name="T7" fmla="*/ 2 h 6"/>
              <a:gd name="T8" fmla="*/ 4 w 4"/>
              <a:gd name="T9" fmla="*/ 0 h 6"/>
              <a:gd name="T10" fmla="*/ 0 w 4"/>
              <a:gd name="T11" fmla="*/ 0 h 6"/>
              <a:gd name="T12" fmla="*/ 0 w 4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4" y="6"/>
                </a:lnTo>
                <a:lnTo>
                  <a:pt x="4" y="6"/>
                </a:lnTo>
                <a:lnTo>
                  <a:pt x="4" y="2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2683" y="3674108"/>
            <a:ext cx="4893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1965" lvl="2">
              <a:spcBef>
                <a:spcPts val="300"/>
              </a:spcBef>
              <a:buClr>
                <a:srgbClr val="FAB600"/>
              </a:buClr>
              <a:defRPr/>
            </a:pPr>
            <a:r>
              <a:rPr lang="en-US" sz="2400" dirty="0">
                <a:solidFill>
                  <a:srgbClr val="102648"/>
                </a:solidFill>
                <a:latin typeface="Titillium Regular"/>
                <a:cs typeface="Titillium Regular"/>
              </a:rPr>
              <a:t>	</a:t>
            </a:r>
            <a:endParaRPr lang="fr-FR" sz="2400" dirty="0">
              <a:solidFill>
                <a:srgbClr val="102648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1640" y="1700808"/>
            <a:ext cx="5609590" cy="42780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zh-CN" alt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简历（附近照）</a:t>
            </a:r>
          </a:p>
          <a:p>
            <a:pPr lvl="0"/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/>
            <a:r>
              <a:rPr lang="zh-CN" alt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动机信</a:t>
            </a:r>
          </a:p>
          <a:p>
            <a:pPr lvl="0"/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/>
            <a:r>
              <a:rPr lang="zh-CN" alt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大学英文成绩单（大三同学提供前五个学期成绩，大四同学为前七个学期成绩）</a:t>
            </a:r>
          </a:p>
          <a:p>
            <a:pPr lvl="0"/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/>
            <a:r>
              <a:rPr lang="zh-CN" alt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英语水平证明（申请时，可提供雅思、托福、或大学四六级成绩证明；签证时，英语须提供雅思</a:t>
            </a:r>
            <a:r>
              <a:rPr lang="en-US" altLang="zh-CN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6.0</a:t>
            </a:r>
            <a:r>
              <a:rPr lang="zh-CN" alt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或托福</a:t>
            </a:r>
            <a:r>
              <a:rPr lang="en-US" altLang="zh-CN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80</a:t>
            </a:r>
            <a:r>
              <a:rPr lang="zh-CN" alt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以上的英语水平证明。）</a:t>
            </a:r>
          </a:p>
          <a:p>
            <a:pPr lvl="0"/>
            <a:endParaRPr lang="zh-CN" altLang="en-US" sz="17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/>
            <a:r>
              <a:rPr lang="zh-CN" altLang="en-US" sz="17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完整填写的申请表格</a:t>
            </a:r>
          </a:p>
          <a:p>
            <a:pPr lvl="0"/>
            <a:endParaRPr lang="zh-CN" altLang="en-US" sz="1700" b="1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lvl="0"/>
            <a:r>
              <a:rPr lang="zh-CN" altLang="en-US" sz="17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以上申请材料需全英文，以</a:t>
            </a:r>
            <a:r>
              <a:rPr lang="en-US" altLang="zh-CN" sz="17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PDF</a:t>
            </a:r>
            <a:r>
              <a:rPr lang="zh-CN" altLang="en-US" sz="17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格式发至</a:t>
            </a:r>
            <a:r>
              <a:rPr lang="en-US" altLang="zh-CN" sz="17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lichunlai@ec-nantes.cn</a:t>
            </a:r>
            <a:endParaRPr lang="zh-CN" altLang="en-US" sz="17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0"/>
            <a:endParaRPr lang="zh-CN" altLang="en-US" sz="1700" dirty="0" smtClean="0">
              <a:solidFill>
                <a:schemeClr val="tx2"/>
              </a:solidFill>
              <a:highlight>
                <a:srgbClr val="FFFFFF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Espace réservé du texte 1"/>
          <p:cNvSpPr>
            <a:spLocks noGrp="1"/>
          </p:cNvSpPr>
          <p:nvPr/>
        </p:nvSpPr>
        <p:spPr>
          <a:xfrm>
            <a:off x="755576" y="692696"/>
            <a:ext cx="6534150" cy="6235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0" tIns="0" rIns="0" bIns="0" numCol="1" anchor="t" anchorCtr="0" compatLnSpc="1"/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 sz="2600" b="1">
                <a:solidFill>
                  <a:srgbClr val="102648"/>
                </a:solidFill>
                <a:latin typeface="Titillium Bold"/>
                <a:ea typeface="+mn-ea"/>
                <a:cs typeface="Titillium Bold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zh-CN" altLang="en-US" sz="2400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南特中央理工</a:t>
            </a:r>
            <a:r>
              <a:rPr lang="en-US" altLang="zh-CN" sz="2400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3+1+2</a:t>
            </a:r>
            <a:r>
              <a:rPr lang="zh-CN" altLang="en-US" sz="2400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和</a:t>
            </a:r>
            <a:r>
              <a:rPr lang="en-US" altLang="zh-CN" sz="2400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4+2</a:t>
            </a:r>
            <a:r>
              <a:rPr lang="zh-CN" altLang="en-US" sz="2400" dirty="0" smtClean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项目申请材料</a:t>
            </a:r>
            <a:endParaRPr lang="zh-CN" altLang="en-US" sz="24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endParaRPr kumimoji="0" lang="zh-CN" altLang="en-US" sz="19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5445224"/>
            <a:ext cx="1606550" cy="889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 bwMode="auto">
          <a:xfrm>
            <a:off x="7023099" y="5494446"/>
            <a:ext cx="3175" cy="14288"/>
          </a:xfrm>
          <a:custGeom>
            <a:avLst/>
            <a:gdLst>
              <a:gd name="T0" fmla="*/ 0 w 2"/>
              <a:gd name="T1" fmla="*/ 0 h 9"/>
              <a:gd name="T2" fmla="*/ 2 w 2"/>
              <a:gd name="T3" fmla="*/ 9 h 9"/>
              <a:gd name="T4" fmla="*/ 2 w 2"/>
              <a:gd name="T5" fmla="*/ 9 h 9"/>
              <a:gd name="T6" fmla="*/ 2 w 2"/>
              <a:gd name="T7" fmla="*/ 4 h 9"/>
              <a:gd name="T8" fmla="*/ 2 w 2"/>
              <a:gd name="T9" fmla="*/ 0 h 9"/>
              <a:gd name="T10" fmla="*/ 0 w 2"/>
              <a:gd name="T11" fmla="*/ 0 h 9"/>
              <a:gd name="T12" fmla="*/ 0 w 2"/>
              <a:gd name="T13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9">
                <a:moveTo>
                  <a:pt x="0" y="0"/>
                </a:moveTo>
                <a:lnTo>
                  <a:pt x="2" y="9"/>
                </a:lnTo>
                <a:lnTo>
                  <a:pt x="2" y="9"/>
                </a:lnTo>
                <a:lnTo>
                  <a:pt x="2" y="4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 bwMode="auto">
          <a:xfrm>
            <a:off x="4916045" y="3786188"/>
            <a:ext cx="6350" cy="9525"/>
          </a:xfrm>
          <a:custGeom>
            <a:avLst/>
            <a:gdLst>
              <a:gd name="T0" fmla="*/ 0 w 4"/>
              <a:gd name="T1" fmla="*/ 0 h 6"/>
              <a:gd name="T2" fmla="*/ 4 w 4"/>
              <a:gd name="T3" fmla="*/ 6 h 6"/>
              <a:gd name="T4" fmla="*/ 4 w 4"/>
              <a:gd name="T5" fmla="*/ 6 h 6"/>
              <a:gd name="T6" fmla="*/ 4 w 4"/>
              <a:gd name="T7" fmla="*/ 2 h 6"/>
              <a:gd name="T8" fmla="*/ 4 w 4"/>
              <a:gd name="T9" fmla="*/ 0 h 6"/>
              <a:gd name="T10" fmla="*/ 0 w 4"/>
              <a:gd name="T11" fmla="*/ 0 h 6"/>
              <a:gd name="T12" fmla="*/ 0 w 4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6">
                <a:moveTo>
                  <a:pt x="0" y="0"/>
                </a:moveTo>
                <a:lnTo>
                  <a:pt x="4" y="6"/>
                </a:lnTo>
                <a:lnTo>
                  <a:pt x="4" y="6"/>
                </a:lnTo>
                <a:lnTo>
                  <a:pt x="4" y="2"/>
                </a:lnTo>
                <a:lnTo>
                  <a:pt x="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-26212" y="3642358"/>
            <a:ext cx="4893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1965" lvl="2">
              <a:spcBef>
                <a:spcPts val="300"/>
              </a:spcBef>
              <a:buClr>
                <a:srgbClr val="FAB600"/>
              </a:buClr>
              <a:defRPr/>
            </a:pPr>
            <a:r>
              <a:rPr lang="en-US" sz="2400" dirty="0">
                <a:solidFill>
                  <a:srgbClr val="102648"/>
                </a:solidFill>
                <a:latin typeface="Titillium Regular"/>
                <a:cs typeface="Titillium Regular"/>
              </a:rPr>
              <a:t>	</a:t>
            </a:r>
            <a:endParaRPr lang="fr-FR" sz="2400" dirty="0">
              <a:solidFill>
                <a:srgbClr val="102648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8285" y="2252345"/>
            <a:ext cx="7622540" cy="3553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14400" lvl="2" indent="0" algn="l">
              <a:buNone/>
              <a:defRPr/>
            </a:pPr>
            <a:r>
              <a:rPr lang="zh-CN" altLang="en-US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李春来</a:t>
            </a:r>
          </a:p>
          <a:p>
            <a:pPr marL="914400" lvl="2" indent="0" algn="l">
              <a:buNone/>
              <a:defRPr/>
            </a:pPr>
            <a:endParaRPr lang="en-US" altLang="zh-CN" sz="19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914400" lvl="2" indent="0" algn="l">
              <a:buNone/>
              <a:defRPr/>
            </a:pPr>
            <a:r>
              <a:rPr lang="en-US" altLang="zh-CN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138 0988 6889</a:t>
            </a:r>
          </a:p>
          <a:p>
            <a:pPr marL="914400" lvl="2" indent="0" algn="l">
              <a:buNone/>
              <a:defRPr/>
            </a:pPr>
            <a:endParaRPr lang="en-US" altLang="zh-CN" sz="1900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914400" lvl="2" indent="0" algn="l">
              <a:buNone/>
              <a:defRPr/>
            </a:pPr>
            <a:r>
              <a:rPr lang="en-US" altLang="zh-CN" sz="1900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lichunlai@ec-nantes.cn</a:t>
            </a:r>
            <a:endParaRPr lang="en-US" altLang="zh-CN" sz="1900" dirty="0" smtClean="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914400" lvl="2" indent="0" algn="l">
              <a:buNone/>
              <a:defRPr/>
            </a:pPr>
            <a:endParaRPr lang="en-US" altLang="zh-CN" sz="19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914400" lvl="2" indent="0" algn="ctr">
              <a:buNone/>
              <a:defRPr/>
            </a:pPr>
            <a:endParaRPr lang="zh-CN" altLang="en-US" sz="2500" b="1" dirty="0" smtClean="0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914400" lvl="2" indent="0" algn="ctr">
              <a:buNone/>
              <a:defRPr/>
            </a:pPr>
            <a:r>
              <a:rPr lang="zh-CN" altLang="en-US" sz="2700" b="1" dirty="0" smtClean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见证你美好的青春岁月</a:t>
            </a:r>
            <a:endParaRPr lang="en-US" altLang="zh-CN" sz="27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914400" lvl="2" indent="0" algn="ctr">
              <a:buNone/>
              <a:defRPr/>
            </a:pPr>
            <a:r>
              <a:rPr lang="zh-CN" altLang="en-US" sz="2700" b="1" dirty="0" smtClean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南特中央理工欢迎你，我的新同学</a:t>
            </a:r>
            <a:endParaRPr lang="zh-CN" altLang="en-US" sz="3200" b="1" dirty="0" smtClean="0">
              <a:solidFill>
                <a:srgbClr val="FFC0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marL="914400" lvl="2" indent="0" algn="ctr">
              <a:buNone/>
              <a:defRPr/>
            </a:pPr>
            <a:endParaRPr lang="zh-CN" altLang="en-US" sz="3200" dirty="0" smtClean="0">
              <a:solidFill>
                <a:schemeClr val="tx2"/>
              </a:solidFill>
              <a:highlight>
                <a:srgbClr val="FFFFFF"/>
              </a:highligh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55576" y="908720"/>
            <a:ext cx="6534150" cy="623570"/>
          </a:xfrm>
        </p:spPr>
        <p:txBody>
          <a:bodyPr>
            <a:normAutofit fontScale="85000" lnSpcReduction="20000"/>
          </a:bodyPr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zh-CN" altLang="en-US" sz="2800" dirty="0" smtClean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</a:rPr>
              <a:t>南特中央理工中法合作项目</a:t>
            </a:r>
            <a:endParaRPr lang="en-US" altLang="zh-CN" sz="2800" dirty="0" smtClean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</a:endParaRPr>
          </a:p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zh-CN" altLang="en-US" sz="2800" dirty="0" smtClean="0">
                <a:solidFill>
                  <a:schemeClr val="tx1"/>
                </a:solidFill>
                <a:latin typeface="宋体" panose="02010600030101010101" pitchFamily="2" charset="-122"/>
                <a:ea typeface="华文中宋" panose="02010600040101010101" charset="-122"/>
              </a:rPr>
              <a:t>联系人</a:t>
            </a:r>
            <a:endParaRPr kumimoji="0" lang="zh-CN" altLang="en-US" sz="19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8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5373216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MS Gothic" panose="020B0609070205080204" charset="-128"/>
              </a:rPr>
              <a:t>优势与特点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428115" y="2334260"/>
            <a:ext cx="6062980" cy="2612390"/>
          </a:xfrm>
          <a:solidFill>
            <a:schemeClr val="bg1"/>
          </a:solidFill>
        </p:spPr>
        <p:txBody>
          <a:bodyPr wrap="square">
            <a:noAutofit/>
          </a:bodyPr>
          <a:lstStyle/>
          <a:p>
            <a:pPr algn="l" latinLnBrk="0">
              <a:lnSpc>
                <a:spcPts val="228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</a:pPr>
            <a:r>
              <a:rPr lang="en-US" altLang="zh-CN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、一流的研究机构：硕士 </a:t>
            </a:r>
            <a:r>
              <a:rPr lang="fr-FR" altLang="fr-FR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&amp; </a:t>
            </a: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博士培养</a:t>
            </a:r>
          </a:p>
          <a:p>
            <a:pPr algn="l" latinLnBrk="0">
              <a:lnSpc>
                <a:spcPts val="228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</a:pPr>
            <a:r>
              <a:rPr lang="en-US" altLang="zh-CN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900" smtClean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、复合型应用型的精英化培</a:t>
            </a: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养：</a:t>
            </a:r>
          </a:p>
          <a:p>
            <a:pPr marL="396240" algn="l" latinLnBrk="0">
              <a:lnSpc>
                <a:spcPts val="228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法国精英教育有</a:t>
            </a:r>
            <a:r>
              <a:rPr lang="en-US" altLang="zh-CN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200</a:t>
            </a: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多年历史，由拿破仑创建，培养最优秀的人才。</a:t>
            </a:r>
          </a:p>
          <a:p>
            <a:pPr marL="396240" algn="l" latinLnBrk="0">
              <a:lnSpc>
                <a:spcPts val="228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US" altLang="fr-FR" sz="1900" dirty="0">
              <a:solidFill>
                <a:srgbClr val="102648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 latinLnBrk="0">
              <a:lnSpc>
                <a:spcPts val="2280"/>
              </a:lnSpc>
              <a:spcBef>
                <a:spcPts val="0"/>
              </a:spcBef>
              <a:spcAft>
                <a:spcPts val="1900"/>
              </a:spcAft>
              <a:buFont typeface="Arial" panose="020B0604020202020204" pitchFamily="34" charset="0"/>
            </a:pPr>
            <a:r>
              <a:rPr lang="en-US" altLang="zh-CN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、</a:t>
            </a:r>
            <a:r>
              <a:rPr lang="en-US" altLang="zh-CN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100%</a:t>
            </a:r>
            <a:r>
              <a:rPr lang="zh-CN" altLang="en-US" sz="1900" dirty="0">
                <a:solidFill>
                  <a:srgbClr val="10264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国际化：培养毕业生们全球适应能力。</a:t>
            </a:r>
          </a:p>
        </p:txBody>
      </p:sp>
      <p:pic>
        <p:nvPicPr>
          <p:cNvPr id="2050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5229200"/>
            <a:ext cx="1606550" cy="889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教学</a:t>
            </a:r>
          </a:p>
          <a:p>
            <a:endParaRPr lang="en-US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2691765" y="1753235"/>
            <a:ext cx="3521075" cy="1381760"/>
          </a:xfrm>
          <a:solidFill>
            <a:schemeClr val="bg1"/>
          </a:solidFill>
        </p:spPr>
        <p:txBody>
          <a:bodyPr wrap="square">
            <a:noAutofit/>
          </a:bodyPr>
          <a:lstStyle/>
          <a:p>
            <a:pPr algn="l"/>
            <a:r>
              <a:rPr lang="en-US" altLang="zh-CN" sz="1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1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个基础硕士</a:t>
            </a:r>
          </a:p>
          <a:p>
            <a:pPr algn="l"/>
            <a:r>
              <a:rPr lang="en-US" altLang="zh-CN" sz="1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个工程师文凭课程</a:t>
            </a:r>
          </a:p>
          <a:p>
            <a:pPr algn="l"/>
            <a:r>
              <a:rPr lang="en-US" altLang="zh-CN" sz="1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15</a:t>
            </a:r>
            <a:r>
              <a:rPr lang="zh-CN" altLang="en-US" sz="1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个硕士课程</a:t>
            </a:r>
          </a:p>
          <a:p>
            <a:pPr algn="l"/>
            <a:r>
              <a:rPr lang="en-US" altLang="zh-CN" sz="1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1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个欧盟硕士课程</a:t>
            </a:r>
          </a:p>
          <a:p>
            <a:pPr algn="l"/>
            <a:r>
              <a:rPr lang="zh-CN" altLang="en-US" sz="19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博士</a:t>
            </a:r>
            <a:endParaRPr lang="zh-CN" altLang="en-US" sz="17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zh-CN" altLang="en-US" sz="17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fr-FR" sz="19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3573016"/>
            <a:ext cx="6399361" cy="190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5445224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20725" y="1192530"/>
            <a:ext cx="6534150" cy="623570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r>
              <a:rPr lang="zh-CN" altLang="en-US" dirty="0" smtClean="0">
                <a:solidFill>
                  <a:schemeClr val="tx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教学</a:t>
            </a:r>
            <a:r>
              <a:rPr lang="en-US" altLang="zh-CN" dirty="0" smtClean="0">
                <a:solidFill>
                  <a:schemeClr val="tx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——</a:t>
            </a:r>
            <a:r>
              <a:rPr lang="zh-CN" altLang="en-US" dirty="0" smtClean="0">
                <a:solidFill>
                  <a:schemeClr val="tx2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基础硕士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None/>
              <a:defRPr/>
            </a:pPr>
            <a:endParaRPr lang="zh-CN" altLang="en-US" sz="1900" b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  <a:p>
            <a:endParaRPr kumimoji="0" lang="zh-CN" altLang="en-US" sz="19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1" name="图片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390" y="1990725"/>
            <a:ext cx="4203065" cy="1188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图片 2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3356992"/>
            <a:ext cx="4203065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图片 4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4869160"/>
            <a:ext cx="4213860" cy="13042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252720" y="2139315"/>
            <a:ext cx="3365500" cy="1751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信号、控制与机器人</a:t>
            </a: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机械工程</a:t>
            </a:r>
            <a:endParaRPr lang="zh-CN" altLang="en-US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endParaRPr lang="zh-CN" altLang="en-US" dirty="0" smtClean="0">
              <a:solidFill>
                <a:schemeClr val="tx2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marL="457200" lvl="1" indent="0" eaLnBrk="1" latinLnBrk="0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zh-CN" altLang="en-US" dirty="0" smtClean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土木工程</a:t>
            </a:r>
            <a:endParaRPr lang="zh-CN" altLang="en-US"/>
          </a:p>
        </p:txBody>
      </p:sp>
      <p:pic>
        <p:nvPicPr>
          <p:cNvPr id="7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5373216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693330" y="859507"/>
            <a:ext cx="7643812" cy="892064"/>
          </a:xfrm>
        </p:spPr>
        <p:txBody>
          <a:bodyPr/>
          <a:lstStyle/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教学</a:t>
            </a:r>
            <a:endParaRPr lang="en-US" altLang="zh-CN" dirty="0">
              <a:solidFill>
                <a:schemeClr val="tx1">
                  <a:lumMod val="75000"/>
                </a:schemeClr>
              </a:solidFill>
              <a:latin typeface="华文中宋" panose="02010600040101010101" charset="-122"/>
              <a:ea typeface="华文中宋" panose="02010600040101010101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工程师文凭课程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834390" y="3280410"/>
            <a:ext cx="1915160" cy="2439035"/>
          </a:xfrm>
          <a:solidFill>
            <a:schemeClr val="bg1"/>
          </a:solidFill>
        </p:spPr>
        <p:txBody>
          <a:bodyPr wrap="square">
            <a:noAutofit/>
          </a:bodyPr>
          <a:lstStyle/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sz="17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制造业</a:t>
            </a: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sz="1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航空</a:t>
            </a: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sz="1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嵌入式控制和电网</a:t>
            </a: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sz="1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材料和制造工艺的机械工程</a:t>
            </a: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sz="1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产品工程</a:t>
            </a: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sz="1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机器人</a:t>
            </a: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sz="1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工业工程</a:t>
            </a:r>
            <a:endParaRPr sz="17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endParaRPr lang="fr-FR" sz="19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73750" y="3280410"/>
            <a:ext cx="2540000" cy="22866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数字经济</a:t>
            </a:r>
            <a:endParaRPr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计算机科学</a:t>
            </a:r>
            <a:endParaRPr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数据分析及其在信号和图像处理中的应用</a:t>
            </a:r>
            <a:endParaRPr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数学与应用</a:t>
            </a:r>
            <a:endParaRPr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力学建模与仿真</a:t>
            </a:r>
            <a:endParaRPr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虚拟现实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047365" y="3280410"/>
            <a:ext cx="2540000" cy="1353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地质、土木与环境工程</a:t>
            </a:r>
            <a:endParaRPr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土木工程</a:t>
            </a:r>
            <a:endParaRPr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住宅与城市环境工程</a:t>
            </a:r>
            <a:endParaRPr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数字城市</a:t>
            </a:r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823" y="1675648"/>
            <a:ext cx="3929129" cy="13550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0680" y="1675765"/>
            <a:ext cx="4817110" cy="1355090"/>
          </a:xfrm>
          <a:prstGeom prst="rect">
            <a:avLst/>
          </a:prstGeom>
        </p:spPr>
      </p:pic>
      <p:pic>
        <p:nvPicPr>
          <p:cNvPr id="8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5445224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720090" y="906780"/>
            <a:ext cx="6960235" cy="878205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教学</a:t>
            </a:r>
          </a:p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  <a:sym typeface="+mn-ea"/>
              </a:rPr>
              <a:t>工程师文凭课程</a:t>
            </a:r>
            <a:endParaRPr lang="zh-CN" altLang="en-US" dirty="0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138555" y="3553460"/>
            <a:ext cx="2003425" cy="1938020"/>
          </a:xfrm>
          <a:solidFill>
            <a:schemeClr val="bg1"/>
          </a:solidFill>
        </p:spPr>
        <p:txBody>
          <a:bodyPr wrap="square">
            <a:noAutofit/>
          </a:bodyPr>
          <a:lstStyle/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sz="17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能源与海洋</a:t>
            </a: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sz="1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能源生产与管理</a:t>
            </a: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sz="1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流体力学与海洋工程</a:t>
            </a: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sz="17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动力和运输</a:t>
            </a:r>
            <a:endParaRPr lang="fr-FR" sz="19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05500" y="3553460"/>
            <a:ext cx="2540000" cy="10248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项目</a:t>
            </a:r>
            <a:endParaRPr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2024年的科学挑战</a:t>
            </a:r>
            <a:endParaRPr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碳中和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65500" y="3553460"/>
            <a:ext cx="2540000" cy="9734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大健康</a:t>
            </a:r>
            <a:endParaRPr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00000"/>
              </a:lnSpc>
              <a:spcAft>
                <a:spcPts val="400"/>
              </a:spcAft>
            </a:pPr>
            <a:r>
              <a:rPr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生命科学与医疗保健数字科学</a:t>
            </a:r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5975" y="1657985"/>
            <a:ext cx="7724775" cy="1713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5013176"/>
            <a:ext cx="5066072" cy="1636772"/>
          </a:xfrm>
          <a:prstGeom prst="rect">
            <a:avLst/>
          </a:prstGeom>
        </p:spPr>
      </p:pic>
      <p:pic>
        <p:nvPicPr>
          <p:cNvPr id="10" name="Picture 2" descr="D:\010-工作台\020-推广\LOGO\ECN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5445224"/>
            <a:ext cx="1606550" cy="8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bd58aac2-7870-46f9-aea5-be8d52ad523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numdgm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numdgm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numdgm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numdgm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numdgm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1113</TotalTime>
  <Words>2902</Words>
  <Application>Microsoft Office PowerPoint</Application>
  <PresentationFormat>全屏显示(4:3)</PresentationFormat>
  <Paragraphs>397</Paragraphs>
  <Slides>45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46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</vt:vector>
  </TitlesOfParts>
  <Company>Ecole Centrale De Nantes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Accueil Presse Mardi 17 juin 2008</dc:title>
  <dc:creator>Centre de Ressources Informatiques</dc:creator>
  <cp:lastModifiedBy>Administrator</cp:lastModifiedBy>
  <cp:revision>569</cp:revision>
  <dcterms:created xsi:type="dcterms:W3CDTF">2008-10-17T12:31:00Z</dcterms:created>
  <dcterms:modified xsi:type="dcterms:W3CDTF">2020-03-11T09:07:13Z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2052-11.1.0.9339</vt:lpwstr>
  </property>
</Properties>
</file>