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982" r:id="rId3"/>
    <p:sldId id="1265" r:id="rId4"/>
    <p:sldId id="1301" r:id="rId5"/>
    <p:sldId id="1267" r:id="rId7"/>
    <p:sldId id="1268" r:id="rId8"/>
    <p:sldId id="1271" r:id="rId9"/>
    <p:sldId id="1270" r:id="rId10"/>
    <p:sldId id="1269" r:id="rId11"/>
    <p:sldId id="1333" r:id="rId12"/>
    <p:sldId id="1272" r:id="rId13"/>
    <p:sldId id="1332" r:id="rId14"/>
    <p:sldId id="1285" r:id="rId15"/>
    <p:sldId id="1286" r:id="rId16"/>
    <p:sldId id="1289" r:id="rId17"/>
    <p:sldId id="1294" r:id="rId18"/>
    <p:sldId id="1500" r:id="rId19"/>
    <p:sldId id="1411" r:id="rId20"/>
    <p:sldId id="1415" r:id="rId21"/>
    <p:sldId id="1484" r:id="rId22"/>
    <p:sldId id="1448" r:id="rId23"/>
    <p:sldId id="1447" r:id="rId24"/>
    <p:sldId id="1420" r:id="rId25"/>
    <p:sldId id="1421" r:id="rId26"/>
    <p:sldId id="1430" r:id="rId27"/>
    <p:sldId id="1431" r:id="rId28"/>
    <p:sldId id="1486" r:id="rId29"/>
    <p:sldId id="1487" r:id="rId30"/>
    <p:sldId id="1488" r:id="rId31"/>
    <p:sldId id="1449" r:id="rId32"/>
    <p:sldId id="1450" r:id="rId33"/>
    <p:sldId id="1451" r:id="rId34"/>
    <p:sldId id="1302" r:id="rId35"/>
    <p:sldId id="1296" r:id="rId36"/>
    <p:sldId id="819" r:id="rId37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41"/>
    </p:embeddedFont>
    <p:embeddedFont>
      <p:font typeface="方正小标宋_GBK" panose="02000000000000000000" charset="-122"/>
      <p:regular r:id="rId42"/>
    </p:embeddedFont>
    <p:embeddedFont>
      <p:font typeface="华文中宋" panose="02010600040101010101" charset="-122"/>
      <p:regular r:id="rId43"/>
    </p:embeddedFont>
    <p:embeddedFont>
      <p:font typeface="Open Sans" panose="020B0606030504020204" charset="0"/>
      <p:regular r:id="rId44"/>
    </p:embeddedFont>
    <p:embeddedFont>
      <p:font typeface="黑体" panose="02010609060101010101" pitchFamily="49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1D"/>
    <a:srgbClr val="BE7000"/>
    <a:srgbClr val="1F497D"/>
    <a:srgbClr val="C5C5C5"/>
    <a:srgbClr val="334553"/>
    <a:srgbClr val="008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5" autoAdjust="0"/>
    <p:restoredTop sz="62321" autoAdjust="0"/>
  </p:normalViewPr>
  <p:slideViewPr>
    <p:cSldViewPr>
      <p:cViewPr>
        <p:scale>
          <a:sx n="100" d="100"/>
          <a:sy n="100" d="100"/>
        </p:scale>
        <p:origin x="-702" y="60"/>
      </p:cViewPr>
      <p:guideLst>
        <p:guide orient="horz" pos="2196"/>
        <p:guide pos="30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0" Type="http://schemas.openxmlformats.org/officeDocument/2006/relationships/tags" Target="tags/tag8.xml"/><Relationship Id="rId5" Type="http://schemas.openxmlformats.org/officeDocument/2006/relationships/slide" Target="slides/slide3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482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fr-FR" altLang="zh-CN" noProof="0" smtClean="0"/>
              <a:t>Cliquez pour modifier les styles du texte du masque</a:t>
            </a:r>
            <a:endParaRPr lang="fr-FR" altLang="zh-CN" noProof="0" smtClean="0"/>
          </a:p>
          <a:p>
            <a:pPr lvl="1"/>
            <a:r>
              <a:rPr lang="fr-FR" altLang="zh-CN" noProof="0" smtClean="0"/>
              <a:t>Deuxième niveau</a:t>
            </a:r>
            <a:endParaRPr lang="fr-FR" altLang="zh-CN" noProof="0" smtClean="0"/>
          </a:p>
          <a:p>
            <a:pPr lvl="2"/>
            <a:r>
              <a:rPr lang="fr-FR" altLang="zh-CN" noProof="0" smtClean="0"/>
              <a:t>Troisième niveau</a:t>
            </a:r>
            <a:endParaRPr lang="fr-FR" altLang="zh-CN" noProof="0" smtClean="0"/>
          </a:p>
          <a:p>
            <a:pPr lvl="3"/>
            <a:r>
              <a:rPr lang="fr-FR" altLang="zh-CN" noProof="0" smtClean="0"/>
              <a:t>Quatrième niveau</a:t>
            </a:r>
            <a:endParaRPr lang="fr-FR" altLang="zh-CN" noProof="0" smtClean="0"/>
          </a:p>
          <a:p>
            <a:pPr lvl="4"/>
            <a:r>
              <a:rPr lang="fr-FR" altLang="zh-CN" noProof="0" smtClean="0"/>
              <a:t>Cinquième niveau</a:t>
            </a:r>
            <a:endParaRPr lang="fr-FR" altLang="zh-CN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27824A-CAFA-47B0-A62C-0D0C9EFBFBC3}" type="slidenum">
              <a:rPr lang="fr-FR" altLang="zh-CN"/>
            </a:fld>
            <a:endParaRPr lang="fr-FR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7AB98-5F5D-9F41-A8C6-DE289707FA8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822DF-3C66-1A4D-B2A1-2DC74A00BFFD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822DF-3C66-1A4D-B2A1-2DC74A00BFFD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14995CC-36CB-4CC2-A71E-86B9038A5779}" type="slidenum">
              <a:rPr lang="fr-FR" altLang="fr-FR" smtClean="0"/>
            </a:fld>
            <a:endParaRPr lang="fr-FR" alt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14995CC-36CB-4CC2-A71E-86B9038A5779}" type="slidenum">
              <a:rPr lang="fr-FR" altLang="fr-FR" smtClean="0"/>
            </a:fld>
            <a:endParaRPr lang="fr-FR" alt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7AB98-5F5D-9F41-A8C6-DE289707FA8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7AB98-5F5D-9F41-A8C6-DE289707FA8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CouvPPT_ECN_1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Page3PPT_ECN_1-03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Page2PPT_ECN_1-02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Page2PPT_ECN_1-02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B8818-FB68-4040-B6A3-C943328F94C9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77E54-5BC0-4EDA-8A5D-482372754ABF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F298D-F3D1-4017-82B3-9B85F4357914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uvPPT_ECN_1.jpg" descr="/Volumes/Partage/EnCours/Divers/1601034ECNANT_LogoCharteGraphique/T_PrincipePPT_ECN/BasesImages/CouvPPT_ECN_1.jp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Espace réservé du texte 22"/>
          <p:cNvSpPr>
            <a:spLocks noGrp="1"/>
          </p:cNvSpPr>
          <p:nvPr>
            <p:ph type="body" sz="quarter" idx="12" hasCustomPrompt="1"/>
          </p:nvPr>
        </p:nvSpPr>
        <p:spPr>
          <a:xfrm>
            <a:off x="1008458" y="3135458"/>
            <a:ext cx="5219306" cy="19254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80000"/>
              </a:lnSpc>
              <a:spcBef>
                <a:spcPts val="0"/>
              </a:spcBef>
              <a:buFontTx/>
              <a:buNone/>
              <a:defRPr sz="4800" b="1" baseline="0">
                <a:solidFill>
                  <a:schemeClr val="bg1"/>
                </a:solidFill>
                <a:latin typeface="Titillium Bold"/>
                <a:cs typeface="Titillium Bold"/>
              </a:defRPr>
            </a:lvl1pPr>
          </a:lstStyle>
          <a:p>
            <a:pPr lvl="0"/>
            <a:r>
              <a:rPr lang="fr-FR" dirty="0"/>
              <a:t>Titre de la présentation </a:t>
            </a:r>
            <a:endParaRPr lang="fr-FR" dirty="0"/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 hasCustomPrompt="1"/>
          </p:nvPr>
        </p:nvSpPr>
        <p:spPr>
          <a:xfrm>
            <a:off x="4346575" y="5060899"/>
            <a:ext cx="1881188" cy="390009"/>
          </a:xfrm>
          <a:prstGeom prst="rect">
            <a:avLst/>
          </a:prstGeom>
        </p:spPr>
        <p:txBody>
          <a:bodyPr vert="horz" rIns="0" bIns="0"/>
          <a:lstStyle>
            <a:lvl1pPr marL="0" indent="0" algn="r">
              <a:buNone/>
              <a:defRPr sz="1600" b="1">
                <a:solidFill>
                  <a:srgbClr val="FAB600"/>
                </a:solidFill>
                <a:latin typeface="Titillium Bold"/>
                <a:cs typeface="Titillium Bold"/>
              </a:defRPr>
            </a:lvl1pPr>
          </a:lstStyle>
          <a:p>
            <a:pPr lvl="0"/>
            <a:r>
              <a:rPr lang="fr-FR" dirty="0"/>
              <a:t>Le 28/03/2017</a:t>
            </a:r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ge3PPT_ECN_1-03.jpg" descr="/Volumes/Partage/EnCours/Divers/1601034ECNANT_LogoCharteGraphique/T_PrincipePPT_ECN/BasesImages/Page3PPT_ECN_1-03.jp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906497"/>
            <a:ext cx="7643812" cy="8920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rgbClr val="102648"/>
                </a:solidFill>
                <a:latin typeface="Titillium Bold"/>
                <a:cs typeface="Titillium Bol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Niveau de titre 1</a:t>
            </a:r>
            <a:endParaRPr lang="fr-FR" dirty="0"/>
          </a:p>
          <a:p>
            <a:pPr lvl="0"/>
            <a:r>
              <a:rPr lang="fr-FR" dirty="0"/>
              <a:t>Niveau de titre 1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78009" y="2164564"/>
            <a:ext cx="7286529" cy="3415435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dist">
              <a:buNone/>
              <a:defRPr sz="2200" baseline="0">
                <a:solidFill>
                  <a:srgbClr val="FAB600"/>
                </a:solidFill>
                <a:latin typeface="Titillium Regular"/>
                <a:cs typeface="Titillium Regular"/>
              </a:defRPr>
            </a:lvl1pPr>
            <a:lvl2pPr marL="0" indent="0" algn="dist">
              <a:lnSpc>
                <a:spcPct val="90000"/>
              </a:lnSpc>
              <a:spcBef>
                <a:spcPts val="0"/>
              </a:spcBef>
              <a:buFontTx/>
              <a:buNone/>
              <a:defRPr sz="1700" b="1" baseline="0">
                <a:solidFill>
                  <a:srgbClr val="102648"/>
                </a:solidFill>
                <a:latin typeface="Titillium Bold"/>
                <a:cs typeface="Titillium Bold"/>
              </a:defRPr>
            </a:lvl2pPr>
            <a:lvl3pPr marL="0" indent="-179705" algn="dist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>
                <a:solidFill>
                  <a:schemeClr val="tx1"/>
                </a:solidFill>
                <a:latin typeface="Titillium Regular"/>
                <a:cs typeface="Titillium Regular"/>
              </a:defRPr>
            </a:lvl3pPr>
          </a:lstStyle>
          <a:p>
            <a:pPr lvl="0"/>
            <a:r>
              <a:rPr lang="fr-FR" dirty="0"/>
              <a:t>NIVEAU DE TITRE 2</a:t>
            </a:r>
            <a:endParaRPr lang="fr-FR" dirty="0"/>
          </a:p>
          <a:p>
            <a:pPr lvl="1"/>
            <a:r>
              <a:rPr lang="fr-FR" dirty="0"/>
              <a:t>Niveau de sous-titre 3</a:t>
            </a:r>
            <a:endParaRPr lang="fr-FR" dirty="0"/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344000" y="2584800"/>
            <a:ext cx="720000" cy="108000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1078009" y="5579999"/>
            <a:ext cx="720000" cy="108000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592220" y="0"/>
            <a:ext cx="3628418" cy="6889046"/>
          </a:xfrm>
          <a:prstGeom prst="rect">
            <a:avLst/>
          </a:prstGeom>
          <a:solidFill>
            <a:srgbClr val="10263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"/>
          </a:p>
        </p:txBody>
      </p:sp>
      <p:sp>
        <p:nvSpPr>
          <p:cNvPr id="16" name="Rectangle 15"/>
          <p:cNvSpPr/>
          <p:nvPr userDrawn="1"/>
        </p:nvSpPr>
        <p:spPr>
          <a:xfrm>
            <a:off x="8686800" y="2518897"/>
            <a:ext cx="457200" cy="88116"/>
          </a:xfrm>
          <a:prstGeom prst="rect">
            <a:avLst/>
          </a:prstGeom>
          <a:solidFill>
            <a:srgbClr val="F2AF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2AF2A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6200000">
            <a:off x="297785" y="306359"/>
            <a:ext cx="573057" cy="89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7574806" y="6336168"/>
            <a:ext cx="1432485" cy="482430"/>
            <a:chOff x="10099741" y="6336168"/>
            <a:chExt cx="1909980" cy="482430"/>
          </a:xfrm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741" y="6473907"/>
              <a:ext cx="973798" cy="206952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078" y="6336168"/>
              <a:ext cx="854643" cy="4824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384063B3-AA3D-4F45-B5F2-076394CC1D3E}" type="datetime1">
              <a:rPr lang="zh-CN" altLang="en-US"/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EFF509BA-0A33-4743-88EB-43D8132B6423}" type="slidenum">
              <a:rPr lang="zh-CN" altLang="en-US"/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ge2PPT_ECN_1-02.jpg" descr="/Volumes/Partage/EnCours/Divers/1601034ECNANT_LogoCharteGraphique/T_PrincipePPT_ECN/BasesImages/Page2PPT_ECN_1-02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Espace réservé pour une image  12"/>
          <p:cNvSpPr>
            <a:spLocks noGrp="1"/>
          </p:cNvSpPr>
          <p:nvPr>
            <p:ph type="pic" sz="quarter" idx="10"/>
          </p:nvPr>
        </p:nvSpPr>
        <p:spPr>
          <a:xfrm>
            <a:off x="1116337" y="2401200"/>
            <a:ext cx="7667999" cy="3276000"/>
          </a:xfrm>
          <a:prstGeom prst="rect">
            <a:avLst/>
          </a:prstGeom>
          <a:noFill/>
        </p:spPr>
        <p:txBody>
          <a:bodyPr vert="horz"/>
          <a:lstStyle>
            <a:lvl1pPr>
              <a:defRPr sz="750">
                <a:ln>
                  <a:noFill/>
                </a:ln>
              </a:defRPr>
            </a:lvl1pPr>
          </a:lstStyle>
          <a:p>
            <a:endParaRPr lang="fr-FR"/>
          </a:p>
        </p:txBody>
      </p:sp>
      <p:sp>
        <p:nvSpPr>
          <p:cNvPr id="19" name="Espace réservé pour une image  18"/>
          <p:cNvSpPr>
            <a:spLocks noGrp="1"/>
          </p:cNvSpPr>
          <p:nvPr>
            <p:ph type="pic" sz="quarter" idx="12"/>
          </p:nvPr>
        </p:nvSpPr>
        <p:spPr>
          <a:xfrm>
            <a:off x="6228000" y="2232028"/>
            <a:ext cx="73946" cy="720725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vert="horz"/>
          <a:lstStyle>
            <a:lvl1pPr>
              <a:defRPr sz="375">
                <a:noFill/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116334" y="1314112"/>
            <a:ext cx="5111667" cy="987425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Titillium Bold"/>
                <a:cs typeface="Titillium Bold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Intertitre de la présentation</a:t>
            </a:r>
            <a:endParaRPr lang="fr-FR" dirty="0"/>
          </a:p>
          <a:p>
            <a:pPr lvl="0"/>
            <a:r>
              <a:rPr lang="fr-FR" dirty="0" err="1"/>
              <a:t>Xoxoxo</a:t>
            </a:r>
            <a:r>
              <a:rPr lang="fr-FR" dirty="0"/>
              <a:t> </a:t>
            </a:r>
            <a:r>
              <a:rPr lang="fr-FR" dirty="0" err="1"/>
              <a:t>xoxoxo</a:t>
            </a:r>
            <a:r>
              <a:rPr lang="fr-FR" dirty="0"/>
              <a:t> </a:t>
            </a:r>
            <a:r>
              <a:rPr lang="fr-FR" dirty="0" err="1"/>
              <a:t>xoxo</a:t>
            </a:r>
            <a:r>
              <a:rPr lang="fr-FR" dirty="0"/>
              <a:t> </a:t>
            </a:r>
            <a:r>
              <a:rPr lang="fr-FR" dirty="0" err="1"/>
              <a:t>xo</a:t>
            </a:r>
            <a:r>
              <a:rPr lang="fr-FR" dirty="0"/>
              <a:t> </a:t>
            </a:r>
            <a:r>
              <a:rPr lang="fr-FR" dirty="0" err="1"/>
              <a:t>xoxo</a:t>
            </a:r>
            <a:endParaRPr lang="fr-FR" dirty="0"/>
          </a:p>
        </p:txBody>
      </p:sp>
      <p:sp>
        <p:nvSpPr>
          <p:cNvPr id="7" name="Espace réservé pour une image  18"/>
          <p:cNvSpPr>
            <a:spLocks noGrp="1"/>
          </p:cNvSpPr>
          <p:nvPr>
            <p:ph type="pic" sz="quarter" idx="15"/>
          </p:nvPr>
        </p:nvSpPr>
        <p:spPr>
          <a:xfrm>
            <a:off x="3600000" y="5147276"/>
            <a:ext cx="65838" cy="720725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vert="horz"/>
          <a:lstStyle>
            <a:lvl1pPr>
              <a:defRPr sz="375">
                <a:noFill/>
              </a:defRPr>
            </a:lvl1pPr>
          </a:lstStyle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ge2PPT_ECN_1-02.jpg" descr="/Volumes/Partage/EnCours/Divers/1601034ECNANT_LogoCharteGraphique/T_PrincipePPT_ECN/BasesImages/Page2PPT_ECN_1-02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Espace réservé pour une image  12"/>
          <p:cNvSpPr>
            <a:spLocks noGrp="1"/>
          </p:cNvSpPr>
          <p:nvPr>
            <p:ph type="pic" sz="quarter" idx="10"/>
          </p:nvPr>
        </p:nvSpPr>
        <p:spPr>
          <a:xfrm>
            <a:off x="1116333" y="2401200"/>
            <a:ext cx="7667999" cy="3276000"/>
          </a:xfrm>
          <a:prstGeom prst="rect">
            <a:avLst/>
          </a:prstGeom>
          <a:noFill/>
        </p:spPr>
        <p:txBody>
          <a:bodyPr vert="horz"/>
          <a:lstStyle>
            <a:lvl1pPr>
              <a:defRPr sz="750">
                <a:ln>
                  <a:noFill/>
                </a:ln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pour une image  18"/>
          <p:cNvSpPr>
            <a:spLocks noGrp="1"/>
          </p:cNvSpPr>
          <p:nvPr>
            <p:ph type="pic" sz="quarter" idx="12"/>
          </p:nvPr>
        </p:nvSpPr>
        <p:spPr>
          <a:xfrm>
            <a:off x="6228000" y="2232025"/>
            <a:ext cx="108000" cy="720725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vert="horz"/>
          <a:lstStyle>
            <a:lvl1pPr>
              <a:defRPr sz="375">
                <a:noFill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  18"/>
          <p:cNvSpPr>
            <a:spLocks noGrp="1"/>
          </p:cNvSpPr>
          <p:nvPr>
            <p:ph type="pic" sz="quarter" idx="13"/>
          </p:nvPr>
        </p:nvSpPr>
        <p:spPr>
          <a:xfrm>
            <a:off x="3672000" y="5147276"/>
            <a:ext cx="108000" cy="720725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vert="horz"/>
          <a:lstStyle>
            <a:lvl1pPr>
              <a:defRPr sz="375">
                <a:noFill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116333" y="1314109"/>
            <a:ext cx="5111667" cy="987425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Titillium Bold"/>
                <a:cs typeface="Titillium Bold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Intertitre de la présentation</a:t>
            </a:r>
            <a:endParaRPr lang="fr-FR" dirty="0"/>
          </a:p>
          <a:p>
            <a:pPr lvl="0"/>
            <a:r>
              <a:rPr lang="fr-FR" dirty="0" err="1"/>
              <a:t>Xoxoxo</a:t>
            </a:r>
            <a:r>
              <a:rPr lang="fr-FR" dirty="0"/>
              <a:t> </a:t>
            </a:r>
            <a:r>
              <a:rPr lang="fr-FR" dirty="0" err="1"/>
              <a:t>xoxoxo</a:t>
            </a:r>
            <a:r>
              <a:rPr lang="fr-FR" dirty="0"/>
              <a:t> </a:t>
            </a:r>
            <a:r>
              <a:rPr lang="fr-FR" dirty="0" err="1"/>
              <a:t>xoxo</a:t>
            </a:r>
            <a:r>
              <a:rPr lang="fr-FR" dirty="0"/>
              <a:t> </a:t>
            </a:r>
            <a:r>
              <a:rPr lang="fr-FR" dirty="0" err="1"/>
              <a:t>xo</a:t>
            </a:r>
            <a:r>
              <a:rPr lang="fr-FR" dirty="0"/>
              <a:t> </a:t>
            </a:r>
            <a:r>
              <a:rPr lang="fr-FR" dirty="0" err="1"/>
              <a:t>xoxo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906497"/>
            <a:ext cx="7643812" cy="8920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50" b="1">
                <a:solidFill>
                  <a:srgbClr val="102648"/>
                </a:solidFill>
                <a:latin typeface="Titillium Bold"/>
                <a:cs typeface="Titillium Bold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de titre 1</a:t>
            </a:r>
            <a:endParaRPr lang="fr-FR" dirty="0"/>
          </a:p>
          <a:p>
            <a:pPr lvl="0"/>
            <a:r>
              <a:rPr lang="fr-FR" dirty="0"/>
              <a:t>Niveau de titre 1</a:t>
            </a:r>
            <a:endParaRPr lang="fr-FR" dirty="0"/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78014" y="2164568"/>
            <a:ext cx="7286529" cy="1720335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dist">
              <a:buNone/>
              <a:defRPr sz="1650" baseline="0">
                <a:solidFill>
                  <a:srgbClr val="FAB600"/>
                </a:solidFill>
                <a:latin typeface="Titillium Regular"/>
                <a:cs typeface="Titillium Regular"/>
              </a:defRPr>
            </a:lvl1pPr>
            <a:lvl2pPr marL="0" indent="0" algn="dist">
              <a:lnSpc>
                <a:spcPct val="90000"/>
              </a:lnSpc>
              <a:spcBef>
                <a:spcPts val="0"/>
              </a:spcBef>
              <a:buFontTx/>
              <a:buNone/>
              <a:defRPr sz="1275" b="1" baseline="0">
                <a:solidFill>
                  <a:srgbClr val="102648"/>
                </a:solidFill>
                <a:latin typeface="Titillium Bold"/>
                <a:cs typeface="Titillium Bold"/>
              </a:defRPr>
            </a:lvl2pPr>
            <a:lvl3pPr marL="0" indent="-135255" algn="dist">
              <a:spcBef>
                <a:spcPts val="225"/>
              </a:spcBef>
              <a:buClr>
                <a:srgbClr val="FAB600"/>
              </a:buClr>
              <a:buFont typeface="Lucida Grande"/>
              <a:buChar char="&gt;"/>
              <a:defRPr sz="1200">
                <a:solidFill>
                  <a:schemeClr val="tx1"/>
                </a:solidFill>
                <a:latin typeface="Titillium Regular"/>
                <a:cs typeface="Titillium Regular"/>
              </a:defRPr>
            </a:lvl3pPr>
          </a:lstStyle>
          <a:p>
            <a:pPr lvl="0"/>
            <a:r>
              <a:rPr lang="fr-FR" dirty="0"/>
              <a:t>NIVEAU DE TITRE 2</a:t>
            </a:r>
            <a:endParaRPr lang="fr-FR" dirty="0"/>
          </a:p>
          <a:p>
            <a:pPr lvl="1"/>
            <a:r>
              <a:rPr lang="fr-FR" dirty="0"/>
              <a:t>Niveau de sous-titre 3</a:t>
            </a:r>
            <a:endParaRPr lang="fr-FR" dirty="0"/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</p:txBody>
      </p:sp>
      <p:sp>
        <p:nvSpPr>
          <p:cNvPr id="18" name="Espace réservé pour une image  15"/>
          <p:cNvSpPr>
            <a:spLocks noGrp="1"/>
          </p:cNvSpPr>
          <p:nvPr>
            <p:ph type="pic" sz="quarter" idx="15"/>
          </p:nvPr>
        </p:nvSpPr>
        <p:spPr>
          <a:xfrm>
            <a:off x="1080000" y="3960004"/>
            <a:ext cx="2520000" cy="1691999"/>
          </a:xfrm>
          <a:prstGeom prst="rect">
            <a:avLst/>
          </a:prstGeom>
          <a:ln>
            <a:noFill/>
          </a:ln>
          <a:effectLst/>
        </p:spPr>
        <p:txBody>
          <a:bodyPr vert="horz"/>
          <a:lstStyle>
            <a:lvl1pPr>
              <a:defRPr sz="75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pour une image  15"/>
          <p:cNvSpPr>
            <a:spLocks noGrp="1"/>
          </p:cNvSpPr>
          <p:nvPr>
            <p:ph type="pic" sz="quarter" idx="16"/>
          </p:nvPr>
        </p:nvSpPr>
        <p:spPr>
          <a:xfrm>
            <a:off x="3600000" y="3960004"/>
            <a:ext cx="2520000" cy="1691999"/>
          </a:xfrm>
          <a:prstGeom prst="rect">
            <a:avLst/>
          </a:prstGeom>
          <a:ln>
            <a:noFill/>
          </a:ln>
          <a:effectLst/>
        </p:spPr>
        <p:txBody>
          <a:bodyPr vert="horz"/>
          <a:lstStyle>
            <a:lvl1pPr>
              <a:defRPr sz="75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3" name="Espace réservé pour une image  15"/>
          <p:cNvSpPr>
            <a:spLocks noGrp="1"/>
          </p:cNvSpPr>
          <p:nvPr>
            <p:ph type="pic" sz="quarter" idx="17"/>
          </p:nvPr>
        </p:nvSpPr>
        <p:spPr>
          <a:xfrm>
            <a:off x="6120000" y="3960004"/>
            <a:ext cx="2520000" cy="1691999"/>
          </a:xfrm>
          <a:prstGeom prst="rect">
            <a:avLst/>
          </a:prstGeom>
          <a:ln>
            <a:noFill/>
          </a:ln>
          <a:effectLst/>
        </p:spPr>
        <p:txBody>
          <a:bodyPr vert="horz"/>
          <a:lstStyle>
            <a:lvl1pPr>
              <a:defRPr sz="75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4" name="Espace réservé pour une image  18"/>
          <p:cNvSpPr>
            <a:spLocks noGrp="1"/>
          </p:cNvSpPr>
          <p:nvPr>
            <p:ph type="pic" sz="quarter" idx="14"/>
          </p:nvPr>
        </p:nvSpPr>
        <p:spPr>
          <a:xfrm>
            <a:off x="3600000" y="5147276"/>
            <a:ext cx="108000" cy="720725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vert="horz"/>
          <a:lstStyle>
            <a:lvl1pPr>
              <a:defRPr sz="375">
                <a:noFill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 rot="5400000" flipV="1">
            <a:off x="288255" y="272809"/>
            <a:ext cx="480121" cy="94539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518" y="129099"/>
            <a:ext cx="752094" cy="56605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85233" y="301981"/>
            <a:ext cx="640159" cy="1813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0440C-A44E-4CC1-9579-D1B16740362C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2"/>
          </p:nvPr>
        </p:nvSpPr>
        <p:spPr>
          <a:xfrm>
            <a:off x="0" y="-31749"/>
            <a:ext cx="3627835" cy="68897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-580" y="-31749"/>
            <a:ext cx="3628418" cy="6889047"/>
          </a:xfrm>
          <a:prstGeom prst="rect">
            <a:avLst/>
          </a:prstGeom>
          <a:solidFill>
            <a:srgbClr val="10263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3853266" y="476191"/>
            <a:ext cx="4511279" cy="8920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50" b="0">
                <a:solidFill>
                  <a:srgbClr val="102635"/>
                </a:solidFill>
                <a:latin typeface="Titillium Bold"/>
                <a:cs typeface="Titillium Bold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de titre 1</a:t>
            </a:r>
            <a:endParaRPr lang="fr-FR" dirty="0"/>
          </a:p>
          <a:p>
            <a:pPr lvl="0"/>
            <a:r>
              <a:rPr lang="fr-FR" dirty="0"/>
              <a:t>Niveau de titre 1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3265" y="1804988"/>
            <a:ext cx="4511277" cy="3867151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dist">
              <a:buNone/>
              <a:defRPr sz="1650" baseline="0">
                <a:solidFill>
                  <a:srgbClr val="F2AF2A"/>
                </a:solidFill>
                <a:latin typeface="Titillium Regular"/>
                <a:cs typeface="Titillium Regular"/>
              </a:defRPr>
            </a:lvl1pPr>
            <a:lvl2pPr marL="0" indent="0" algn="dist">
              <a:lnSpc>
                <a:spcPct val="90000"/>
              </a:lnSpc>
              <a:spcBef>
                <a:spcPts val="0"/>
              </a:spcBef>
              <a:buFontTx/>
              <a:buNone/>
              <a:defRPr sz="1275" b="0" baseline="0">
                <a:solidFill>
                  <a:srgbClr val="102648"/>
                </a:solidFill>
                <a:latin typeface="Titillium Bold"/>
                <a:cs typeface="Titillium Bold"/>
              </a:defRPr>
            </a:lvl2pPr>
            <a:lvl3pPr marL="0" indent="-134620" algn="dist">
              <a:spcBef>
                <a:spcPts val="225"/>
              </a:spcBef>
              <a:buClr>
                <a:srgbClr val="F2AF2A"/>
              </a:buClr>
              <a:buFont typeface="Lucida Grande"/>
              <a:buChar char="&gt;"/>
              <a:defRPr sz="1200">
                <a:solidFill>
                  <a:schemeClr val="tx1"/>
                </a:solidFill>
                <a:latin typeface="Titillium Regular"/>
                <a:cs typeface="Titillium Regular"/>
              </a:defRPr>
            </a:lvl3pPr>
          </a:lstStyle>
          <a:p>
            <a:pPr lvl="0"/>
            <a:r>
              <a:rPr lang="fr-FR" dirty="0"/>
              <a:t>NIVEAU DE TITRE 2</a:t>
            </a:r>
            <a:endParaRPr lang="fr-FR" dirty="0"/>
          </a:p>
          <a:p>
            <a:pPr lvl="1"/>
            <a:r>
              <a:rPr lang="fr-FR" dirty="0"/>
              <a:t>Niveau de sous-titre 3</a:t>
            </a:r>
            <a:endParaRPr lang="fr-FR" dirty="0"/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  <a:p>
            <a:pPr lvl="2"/>
            <a:r>
              <a:rPr lang="fr-FR" dirty="0"/>
              <a:t>Texte</a:t>
            </a:r>
            <a:endParaRPr lang="fr-FR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686800" y="2518897"/>
            <a:ext cx="457200" cy="88116"/>
          </a:xfrm>
          <a:prstGeom prst="rect">
            <a:avLst/>
          </a:prstGeom>
          <a:solidFill>
            <a:srgbClr val="F2AF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2AF2A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6200000">
            <a:off x="297785" y="306359"/>
            <a:ext cx="573057" cy="89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7574806" y="6336168"/>
            <a:ext cx="1432485" cy="482431"/>
            <a:chOff x="10099741" y="6336168"/>
            <a:chExt cx="1909980" cy="482430"/>
          </a:xfrm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741" y="6473907"/>
              <a:ext cx="973798" cy="206952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078" y="6336168"/>
              <a:ext cx="854643" cy="4824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AAA6C-A4E6-45DC-A7F6-BD8CD2AE5E8D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43736-2CD7-40B2-8BC0-E0DE1B50AF6E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1DF79-7310-4267-86FE-38B0EA07C64F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57ADB-6A82-4C62-847F-3E97C14DF5D4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7221A-3683-4AAA-A382-44B484E2B7B3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69FBC-4566-4BD2-9D55-A4A976DF7B77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1781B-D69A-470D-AB2E-A57F92859720}" type="slidenum">
              <a:rPr lang="fr-FR" altLang="zh-CN" smtClean="0"/>
            </a:fld>
            <a:endParaRPr lang="fr-FR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8.pn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8C7FC9-94CF-4BCE-BEBA-6D4C392CCBCC}" type="slidenum">
              <a:rPr lang="fr-FR" altLang="zh-CN" smtClean="0"/>
            </a:fld>
            <a:endParaRPr lang="fr-FR" altLang="zh-CN"/>
          </a:p>
        </p:txBody>
      </p:sp>
      <p:sp>
        <p:nvSpPr>
          <p:cNvPr id="7" name="Rectangle 3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334553"/>
          </a:solidFill>
          <a:ln w="9525" cmpd="sng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>
              <a:defRPr/>
            </a:pPr>
            <a:endParaRPr lang="zh-CN" altLang="zh-CN">
              <a:latin typeface="Arial" panose="020B0604020202020204" pitchFamily="34" charset="0"/>
            </a:endParaRPr>
          </a:p>
        </p:txBody>
      </p:sp>
      <p:pic>
        <p:nvPicPr>
          <p:cNvPr id="8" name="Picture 32" descr="3Dtestoption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-684213"/>
            <a:ext cx="44958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9"/>
          <p:cNvGrpSpPr/>
          <p:nvPr userDrawn="1"/>
        </p:nvGrpSpPr>
        <p:grpSpPr bwMode="auto">
          <a:xfrm>
            <a:off x="0" y="0"/>
            <a:ext cx="685800" cy="838200"/>
            <a:chOff x="0" y="0"/>
            <a:chExt cx="432" cy="528"/>
          </a:xfrm>
        </p:grpSpPr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0" y="0"/>
              <a:ext cx="288" cy="384"/>
            </a:xfrm>
            <a:prstGeom prst="line">
              <a:avLst/>
            </a:prstGeom>
            <a:noFill/>
            <a:ln w="9525" cmpd="sng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288" y="384"/>
              <a:ext cx="144" cy="144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accent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latin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tags" Target="../tags/tag2.xml"/><Relationship Id="rId2" Type="http://schemas.openxmlformats.org/officeDocument/2006/relationships/image" Target="../media/image39.png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tiff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.svg"/><Relationship Id="rId2" Type="http://schemas.openxmlformats.org/officeDocument/2006/relationships/image" Target="../media/image15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1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55.jpeg"/><Relationship Id="rId1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1350350" y="2976438"/>
            <a:ext cx="6282889" cy="1925442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_GBK" panose="02000000000000000000" charset="-122"/>
                <a:ea typeface="方正小标宋_GBK" panose="02000000000000000000" charset="-122"/>
              </a:rPr>
              <a:t>法国南特中央理工</a:t>
            </a:r>
            <a:endParaRPr lang="fr-FR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_GBK" panose="02000000000000000000" charset="-122"/>
              <a:ea typeface="方正小标宋_GBK" panose="02000000000000000000" charset="-122"/>
            </a:endParaRPr>
          </a:p>
          <a:p>
            <a:endParaRPr lang="fr-FR" i="1" dirty="0"/>
          </a:p>
          <a:p>
            <a:r>
              <a:rPr lang="zh-CN" altLang="en-US" sz="2800" i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一个科研，创新及产业需求驱动的学府</a:t>
            </a:r>
            <a:endParaRPr lang="zh-CN" altLang="en-US" sz="2800" i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112135" y="5060950"/>
            <a:ext cx="4637405" cy="389890"/>
          </a:xfrm>
        </p:spPr>
        <p:txBody>
          <a:bodyPr>
            <a:noAutofit/>
          </a:bodyPr>
          <a:lstStyle/>
          <a:p>
            <a:r>
              <a:rPr lang="en-US" altLang="zh-CN" sz="15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2021</a:t>
            </a:r>
            <a:r>
              <a:rPr lang="zh-CN" altLang="en-US" sz="15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lang="zh-CN" altLang="en-US" sz="1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法国百所精英工程师学院中排名</a:t>
            </a:r>
            <a:r>
              <a:rPr lang="zh-CN" altLang="en-US" sz="15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15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endParaRPr lang="en-US" altLang="zh-CN" sz="15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1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声名显赫的法国精英院校成员</a:t>
            </a:r>
            <a:endParaRPr lang="zh-CN" altLang="en-US" sz="15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755650" y="765175"/>
            <a:ext cx="4452620" cy="1036955"/>
          </a:xfrm>
        </p:spPr>
        <p:txBody>
          <a:bodyPr/>
          <a:lstStyle/>
          <a:p>
            <a:pPr algn="l"/>
            <a:r>
              <a:rPr lang="zh-CN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与企业的合作</a:t>
            </a:r>
            <a:endParaRPr lang="zh-CN" alt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9745" y="1557020"/>
            <a:ext cx="3188970" cy="2276475"/>
          </a:xfrm>
          <a:prstGeom prst="rect">
            <a:avLst/>
          </a:prstGeom>
          <a:solidFill>
            <a:srgbClr val="10264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Font typeface="System Font Regular"/>
              <a:buNone/>
            </a:pPr>
            <a:r>
              <a:rPr lang="zh-CN" b="1" dirty="0">
                <a:solidFill>
                  <a:srgbClr val="FAB6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确保同学们与企业的深度接触</a:t>
            </a:r>
            <a:endParaRPr lang="zh-CN" b="1" dirty="0">
              <a:solidFill>
                <a:srgbClr val="FAB6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企业讲座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走访企业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实习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做企业的项目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企业研讨会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zh-CN" altLang="en-GB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入职全真模拟</a:t>
            </a:r>
            <a:endParaRPr lang="zh-CN" altLang="en-GB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.....</a:t>
            </a:r>
            <a:endParaRPr lang="en-GB" sz="1600" dirty="0">
              <a:solidFill>
                <a:srgbClr val="FAB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System Font Regular"/>
              <a:buNone/>
            </a:pPr>
            <a:endParaRPr lang="en-GB" sz="1200" dirty="0">
              <a:solidFill>
                <a:srgbClr val="FAB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3645535"/>
            <a:ext cx="5899785" cy="2244725"/>
          </a:xfrm>
          <a:prstGeom prst="rect">
            <a:avLst/>
          </a:prstGeom>
        </p:spPr>
      </p:pic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919" y="5589369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045075" y="2123440"/>
            <a:ext cx="3844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fr-FR" b="1" dirty="0">
                <a:solidFill>
                  <a:srgbClr val="FAB6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部分研发合作机构</a:t>
            </a:r>
            <a:endParaRPr lang="zh-CN" altLang="fr-FR" b="1" dirty="0">
              <a:solidFill>
                <a:srgbClr val="FAB6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95279" y="5603339"/>
            <a:ext cx="1606550" cy="889000"/>
          </a:xfrm>
          <a:prstGeom prst="rect">
            <a:avLst/>
          </a:prstGeom>
          <a:noFill/>
        </p:spPr>
      </p:pic>
      <p:sp>
        <p:nvSpPr>
          <p:cNvPr id="8" name="Espace réservé du texte 5"/>
          <p:cNvSpPr>
            <a:spLocks noGrp="1"/>
          </p:cNvSpPr>
          <p:nvPr/>
        </p:nvSpPr>
        <p:spPr>
          <a:xfrm>
            <a:off x="899795" y="758825"/>
            <a:ext cx="4225290" cy="1377315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marL="0" indent="0" algn="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250" b="1" kern="1200">
                <a:solidFill>
                  <a:schemeClr val="bg1"/>
                </a:solidFill>
                <a:latin typeface="Titillium Bold"/>
                <a:ea typeface="+mn-ea"/>
                <a:cs typeface="Titillium Bold"/>
              </a:defRPr>
            </a:lvl1pPr>
            <a:lvl2pPr marL="742950" indent="-28575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与</a:t>
            </a:r>
            <a:r>
              <a:rPr lang="zh-CN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企业的合作</a:t>
            </a:r>
            <a:endParaRPr lang="zh-CN" alt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475" y="2707005"/>
            <a:ext cx="5396230" cy="232537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0" y="5151756"/>
            <a:ext cx="9144000" cy="992504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35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2291" name="组合 1"/>
          <p:cNvGrpSpPr/>
          <p:nvPr/>
        </p:nvGrpSpPr>
        <p:grpSpPr bwMode="auto">
          <a:xfrm>
            <a:off x="0" y="548439"/>
            <a:ext cx="9144000" cy="521970"/>
            <a:chOff x="0" y="-93117"/>
            <a:chExt cx="12192000" cy="696198"/>
          </a:xfrm>
        </p:grpSpPr>
        <p:sp>
          <p:nvSpPr>
            <p:cNvPr id="12292" name="直接连接符 2"/>
            <p:cNvSpPr>
              <a:spLocks noChangeShapeType="1"/>
            </p:cNvSpPr>
            <p:nvPr/>
          </p:nvSpPr>
          <p:spPr bwMode="auto">
            <a:xfrm>
              <a:off x="0" y="323165"/>
              <a:ext cx="12192000" cy="1"/>
            </a:xfrm>
            <a:prstGeom prst="line">
              <a:avLst/>
            </a:prstGeom>
            <a:noFill/>
            <a:ln w="28575" cap="flat" cmpd="sng">
              <a:solidFill>
                <a:srgbClr val="262626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2293" name="文本框 3"/>
            <p:cNvSpPr>
              <a:spLocks noChangeArrowheads="1"/>
            </p:cNvSpPr>
            <p:nvPr/>
          </p:nvSpPr>
          <p:spPr bwMode="auto">
            <a:xfrm>
              <a:off x="2931164" y="-93117"/>
              <a:ext cx="7011247" cy="696198"/>
            </a:xfrm>
            <a:prstGeom prst="rect">
              <a:avLst/>
            </a:pr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fr-FR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二、学校介绍</a:t>
              </a:r>
              <a:r>
                <a:rPr lang="en-US" altLang="zh-CN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—</a:t>
              </a:r>
              <a:r>
                <a:rPr lang="zh-CN" altLang="fr-FR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就业（</a:t>
              </a:r>
              <a:r>
                <a:rPr lang="fr-FR" altLang="zh-CN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Masters )</a:t>
              </a:r>
              <a:endParaRPr lang="zh-CN" altLang="en-US" sz="2800" b="1" dirty="0">
                <a:solidFill>
                  <a:srgbClr val="0C0C0C"/>
                </a:solidFill>
                <a:latin typeface="+mn-ea"/>
                <a:ea typeface="+mn-ea"/>
                <a:cs typeface="+mn-ea"/>
                <a:sym typeface="Fira Sans" charset="0"/>
              </a:endParaRPr>
            </a:p>
          </p:txBody>
        </p:sp>
      </p:grp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491287" y="5482052"/>
            <a:ext cx="393858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fr-FR" sz="1200" dirty="0" smtClean="0">
                <a:latin typeface="Times New Roman" panose="02020603050405020304" charset="0"/>
              </a:rPr>
              <a:t>本数据</a:t>
            </a:r>
            <a:r>
              <a:rPr lang="en-US" altLang="zh-CN" sz="1200" dirty="0" smtClean="0">
                <a:latin typeface="Times New Roman" panose="02020603050405020304" charset="0"/>
              </a:rPr>
              <a:t>2019</a:t>
            </a:r>
            <a:r>
              <a:rPr lang="zh-CN" altLang="en-US" sz="1200" dirty="0" smtClean="0">
                <a:latin typeface="Times New Roman" panose="02020603050405020304" charset="0"/>
              </a:rPr>
              <a:t>年调研</a:t>
            </a:r>
            <a:endParaRPr lang="en-US" altLang="zh-CN" sz="1200" dirty="0">
              <a:latin typeface="Times New Roman" panose="02020603050405020304" charset="0"/>
            </a:endParaRPr>
          </a:p>
          <a:p>
            <a:pPr eaLnBrk="1" hangingPunct="1"/>
            <a:r>
              <a:rPr lang="zh-CN" altLang="fr-FR" sz="1200" dirty="0" smtClean="0">
                <a:latin typeface="Times New Roman" panose="02020603050405020304" charset="0"/>
              </a:rPr>
              <a:t>基于南特中央理工</a:t>
            </a:r>
            <a:r>
              <a:rPr lang="en-US" altLang="zh-CN" sz="1200" dirty="0" smtClean="0">
                <a:latin typeface="Times New Roman" panose="02020603050405020304" charset="0"/>
              </a:rPr>
              <a:t>2018</a:t>
            </a:r>
            <a:r>
              <a:rPr lang="zh-CN" altLang="en-US" sz="1200" dirty="0" smtClean="0">
                <a:latin typeface="Times New Roman" panose="02020603050405020304" charset="0"/>
              </a:rPr>
              <a:t>年硕士毕业生</a:t>
            </a:r>
            <a:endParaRPr lang="en-US" altLang="zh-CN" sz="1200" dirty="0">
              <a:latin typeface="Times New Roman" panose="02020603050405020304" charset="0"/>
            </a:endParaRPr>
          </a:p>
          <a:p>
            <a:pPr eaLnBrk="1" hangingPunct="1"/>
            <a:endParaRPr lang="fr-FR" altLang="zh-CN" sz="1200" dirty="0">
              <a:solidFill>
                <a:srgbClr val="102648"/>
              </a:solidFill>
              <a:latin typeface="Titillium" pitchFamily="50" charset="0"/>
            </a:endParaRPr>
          </a:p>
        </p:txBody>
      </p:sp>
      <p:sp>
        <p:nvSpPr>
          <p:cNvPr id="39" name="任意多边形 12"/>
          <p:cNvSpPr>
            <a:spLocks noChangeArrowheads="1"/>
          </p:cNvSpPr>
          <p:nvPr/>
        </p:nvSpPr>
        <p:spPr bwMode="auto">
          <a:xfrm rot="2157231">
            <a:off x="570578" y="5277358"/>
            <a:ext cx="741759" cy="741760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FFCF01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" name="Freeform 11"/>
          <p:cNvSpPr>
            <a:spLocks noEditPoints="1" noChangeArrowheads="1"/>
          </p:cNvSpPr>
          <p:nvPr/>
        </p:nvSpPr>
        <p:spPr bwMode="auto">
          <a:xfrm>
            <a:off x="711395" y="5445065"/>
            <a:ext cx="454819" cy="373856"/>
          </a:xfrm>
          <a:custGeom>
            <a:avLst/>
            <a:gdLst>
              <a:gd name="T0" fmla="*/ 221 w 244"/>
              <a:gd name="T1" fmla="*/ 66 h 200"/>
              <a:gd name="T2" fmla="*/ 207 w 244"/>
              <a:gd name="T3" fmla="*/ 80 h 200"/>
              <a:gd name="T4" fmla="*/ 221 w 244"/>
              <a:gd name="T5" fmla="*/ 93 h 200"/>
              <a:gd name="T6" fmla="*/ 235 w 244"/>
              <a:gd name="T7" fmla="*/ 80 h 200"/>
              <a:gd name="T8" fmla="*/ 221 w 244"/>
              <a:gd name="T9" fmla="*/ 66 h 200"/>
              <a:gd name="T10" fmla="*/ 23 w 244"/>
              <a:gd name="T11" fmla="*/ 66 h 200"/>
              <a:gd name="T12" fmla="*/ 9 w 244"/>
              <a:gd name="T13" fmla="*/ 80 h 200"/>
              <a:gd name="T14" fmla="*/ 23 w 244"/>
              <a:gd name="T15" fmla="*/ 93 h 200"/>
              <a:gd name="T16" fmla="*/ 37 w 244"/>
              <a:gd name="T17" fmla="*/ 80 h 200"/>
              <a:gd name="T18" fmla="*/ 23 w 244"/>
              <a:gd name="T19" fmla="*/ 66 h 200"/>
              <a:gd name="T20" fmla="*/ 180 w 244"/>
              <a:gd name="T21" fmla="*/ 41 h 200"/>
              <a:gd name="T22" fmla="*/ 160 w 244"/>
              <a:gd name="T23" fmla="*/ 61 h 200"/>
              <a:gd name="T24" fmla="*/ 180 w 244"/>
              <a:gd name="T25" fmla="*/ 82 h 200"/>
              <a:gd name="T26" fmla="*/ 201 w 244"/>
              <a:gd name="T27" fmla="*/ 61 h 200"/>
              <a:gd name="T28" fmla="*/ 180 w 244"/>
              <a:gd name="T29" fmla="*/ 41 h 200"/>
              <a:gd name="T30" fmla="*/ 244 w 244"/>
              <a:gd name="T31" fmla="*/ 165 h 200"/>
              <a:gd name="T32" fmla="*/ 220 w 244"/>
              <a:gd name="T33" fmla="*/ 165 h 200"/>
              <a:gd name="T34" fmla="*/ 220 w 244"/>
              <a:gd name="T35" fmla="*/ 122 h 200"/>
              <a:gd name="T36" fmla="*/ 215 w 244"/>
              <a:gd name="T37" fmla="*/ 102 h 200"/>
              <a:gd name="T38" fmla="*/ 221 w 244"/>
              <a:gd name="T39" fmla="*/ 101 h 200"/>
              <a:gd name="T40" fmla="*/ 244 w 244"/>
              <a:gd name="T41" fmla="*/ 124 h 200"/>
              <a:gd name="T42" fmla="*/ 244 w 244"/>
              <a:gd name="T43" fmla="*/ 165 h 200"/>
              <a:gd name="T44" fmla="*/ 64 w 244"/>
              <a:gd name="T45" fmla="*/ 41 h 200"/>
              <a:gd name="T46" fmla="*/ 43 w 244"/>
              <a:gd name="T47" fmla="*/ 61 h 200"/>
              <a:gd name="T48" fmla="*/ 64 w 244"/>
              <a:gd name="T49" fmla="*/ 82 h 200"/>
              <a:gd name="T50" fmla="*/ 84 w 244"/>
              <a:gd name="T51" fmla="*/ 61 h 200"/>
              <a:gd name="T52" fmla="*/ 64 w 244"/>
              <a:gd name="T53" fmla="*/ 41 h 200"/>
              <a:gd name="T54" fmla="*/ 23 w 244"/>
              <a:gd name="T55" fmla="*/ 101 h 200"/>
              <a:gd name="T56" fmla="*/ 29 w 244"/>
              <a:gd name="T57" fmla="*/ 102 h 200"/>
              <a:gd name="T58" fmla="*/ 24 w 244"/>
              <a:gd name="T59" fmla="*/ 122 h 200"/>
              <a:gd name="T60" fmla="*/ 24 w 244"/>
              <a:gd name="T61" fmla="*/ 165 h 200"/>
              <a:gd name="T62" fmla="*/ 0 w 244"/>
              <a:gd name="T63" fmla="*/ 165 h 200"/>
              <a:gd name="T64" fmla="*/ 0 w 244"/>
              <a:gd name="T65" fmla="*/ 124 h 200"/>
              <a:gd name="T66" fmla="*/ 23 w 244"/>
              <a:gd name="T67" fmla="*/ 101 h 200"/>
              <a:gd name="T68" fmla="*/ 122 w 244"/>
              <a:gd name="T69" fmla="*/ 0 h 200"/>
              <a:gd name="T70" fmla="*/ 92 w 244"/>
              <a:gd name="T71" fmla="*/ 30 h 200"/>
              <a:gd name="T72" fmla="*/ 122 w 244"/>
              <a:gd name="T73" fmla="*/ 60 h 200"/>
              <a:gd name="T74" fmla="*/ 152 w 244"/>
              <a:gd name="T75" fmla="*/ 30 h 200"/>
              <a:gd name="T76" fmla="*/ 122 w 244"/>
              <a:gd name="T77" fmla="*/ 0 h 200"/>
              <a:gd name="T78" fmla="*/ 213 w 244"/>
              <a:gd name="T79" fmla="*/ 181 h 200"/>
              <a:gd name="T80" fmla="*/ 177 w 244"/>
              <a:gd name="T81" fmla="*/ 181 h 200"/>
              <a:gd name="T82" fmla="*/ 177 w 244"/>
              <a:gd name="T83" fmla="*/ 116 h 200"/>
              <a:gd name="T84" fmla="*/ 171 w 244"/>
              <a:gd name="T85" fmla="*/ 91 h 200"/>
              <a:gd name="T86" fmla="*/ 180 w 244"/>
              <a:gd name="T87" fmla="*/ 90 h 200"/>
              <a:gd name="T88" fmla="*/ 213 w 244"/>
              <a:gd name="T89" fmla="*/ 122 h 200"/>
              <a:gd name="T90" fmla="*/ 213 w 244"/>
              <a:gd name="T91" fmla="*/ 181 h 200"/>
              <a:gd name="T92" fmla="*/ 67 w 244"/>
              <a:gd name="T93" fmla="*/ 116 h 200"/>
              <a:gd name="T94" fmla="*/ 67 w 244"/>
              <a:gd name="T95" fmla="*/ 181 h 200"/>
              <a:gd name="T96" fmla="*/ 31 w 244"/>
              <a:gd name="T97" fmla="*/ 181 h 200"/>
              <a:gd name="T98" fmla="*/ 31 w 244"/>
              <a:gd name="T99" fmla="*/ 122 h 200"/>
              <a:gd name="T100" fmla="*/ 64 w 244"/>
              <a:gd name="T101" fmla="*/ 90 h 200"/>
              <a:gd name="T102" fmla="*/ 73 w 244"/>
              <a:gd name="T103" fmla="*/ 91 h 200"/>
              <a:gd name="T104" fmla="*/ 67 w 244"/>
              <a:gd name="T105" fmla="*/ 116 h 200"/>
              <a:gd name="T106" fmla="*/ 74 w 244"/>
              <a:gd name="T107" fmla="*/ 200 h 200"/>
              <a:gd name="T108" fmla="*/ 170 w 244"/>
              <a:gd name="T109" fmla="*/ 200 h 200"/>
              <a:gd name="T110" fmla="*/ 170 w 244"/>
              <a:gd name="T111" fmla="*/ 116 h 200"/>
              <a:gd name="T112" fmla="*/ 122 w 244"/>
              <a:gd name="T113" fmla="*/ 68 h 200"/>
              <a:gd name="T114" fmla="*/ 74 w 244"/>
              <a:gd name="T115" fmla="*/ 116 h 200"/>
              <a:gd name="T116" fmla="*/ 74 w 244"/>
              <a:gd name="T117" fmla="*/ 200 h 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"/>
              <a:gd name="T178" fmla="*/ 0 h 200"/>
              <a:gd name="T179" fmla="*/ 244 w 244"/>
              <a:gd name="T180" fmla="*/ 200 h 2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" h="200">
                <a:moveTo>
                  <a:pt x="221" y="66"/>
                </a:moveTo>
                <a:cubicBezTo>
                  <a:pt x="213" y="66"/>
                  <a:pt x="207" y="72"/>
                  <a:pt x="207" y="80"/>
                </a:cubicBezTo>
                <a:cubicBezTo>
                  <a:pt x="207" y="87"/>
                  <a:pt x="213" y="93"/>
                  <a:pt x="221" y="93"/>
                </a:cubicBezTo>
                <a:cubicBezTo>
                  <a:pt x="229" y="93"/>
                  <a:pt x="235" y="87"/>
                  <a:pt x="235" y="80"/>
                </a:cubicBezTo>
                <a:cubicBezTo>
                  <a:pt x="235" y="72"/>
                  <a:pt x="229" y="66"/>
                  <a:pt x="221" y="66"/>
                </a:cubicBezTo>
                <a:close/>
                <a:moveTo>
                  <a:pt x="23" y="66"/>
                </a:moveTo>
                <a:cubicBezTo>
                  <a:pt x="15" y="66"/>
                  <a:pt x="9" y="72"/>
                  <a:pt x="9" y="80"/>
                </a:cubicBezTo>
                <a:cubicBezTo>
                  <a:pt x="9" y="87"/>
                  <a:pt x="15" y="93"/>
                  <a:pt x="23" y="93"/>
                </a:cubicBezTo>
                <a:cubicBezTo>
                  <a:pt x="31" y="93"/>
                  <a:pt x="37" y="87"/>
                  <a:pt x="37" y="80"/>
                </a:cubicBezTo>
                <a:cubicBezTo>
                  <a:pt x="37" y="72"/>
                  <a:pt x="31" y="66"/>
                  <a:pt x="23" y="66"/>
                </a:cubicBezTo>
                <a:close/>
                <a:moveTo>
                  <a:pt x="180" y="41"/>
                </a:moveTo>
                <a:cubicBezTo>
                  <a:pt x="169" y="41"/>
                  <a:pt x="160" y="50"/>
                  <a:pt x="160" y="61"/>
                </a:cubicBezTo>
                <a:cubicBezTo>
                  <a:pt x="160" y="73"/>
                  <a:pt x="169" y="82"/>
                  <a:pt x="180" y="82"/>
                </a:cubicBezTo>
                <a:cubicBezTo>
                  <a:pt x="191" y="82"/>
                  <a:pt x="201" y="73"/>
                  <a:pt x="201" y="61"/>
                </a:cubicBezTo>
                <a:cubicBezTo>
                  <a:pt x="201" y="50"/>
                  <a:pt x="191" y="41"/>
                  <a:pt x="180" y="41"/>
                </a:cubicBezTo>
                <a:close/>
                <a:moveTo>
                  <a:pt x="244" y="165"/>
                </a:moveTo>
                <a:cubicBezTo>
                  <a:pt x="220" y="165"/>
                  <a:pt x="220" y="165"/>
                  <a:pt x="220" y="165"/>
                </a:cubicBezTo>
                <a:cubicBezTo>
                  <a:pt x="220" y="122"/>
                  <a:pt x="220" y="122"/>
                  <a:pt x="220" y="122"/>
                </a:cubicBezTo>
                <a:cubicBezTo>
                  <a:pt x="220" y="115"/>
                  <a:pt x="218" y="108"/>
                  <a:pt x="215" y="102"/>
                </a:cubicBezTo>
                <a:cubicBezTo>
                  <a:pt x="217" y="102"/>
                  <a:pt x="219" y="101"/>
                  <a:pt x="221" y="101"/>
                </a:cubicBezTo>
                <a:cubicBezTo>
                  <a:pt x="234" y="101"/>
                  <a:pt x="244" y="111"/>
                  <a:pt x="244" y="124"/>
                </a:cubicBezTo>
                <a:lnTo>
                  <a:pt x="244" y="165"/>
                </a:lnTo>
                <a:close/>
                <a:moveTo>
                  <a:pt x="64" y="41"/>
                </a:moveTo>
                <a:cubicBezTo>
                  <a:pt x="53" y="41"/>
                  <a:pt x="43" y="50"/>
                  <a:pt x="43" y="61"/>
                </a:cubicBezTo>
                <a:cubicBezTo>
                  <a:pt x="43" y="73"/>
                  <a:pt x="53" y="82"/>
                  <a:pt x="64" y="82"/>
                </a:cubicBezTo>
                <a:cubicBezTo>
                  <a:pt x="75" y="82"/>
                  <a:pt x="84" y="73"/>
                  <a:pt x="84" y="61"/>
                </a:cubicBezTo>
                <a:cubicBezTo>
                  <a:pt x="84" y="50"/>
                  <a:pt x="75" y="41"/>
                  <a:pt x="64" y="41"/>
                </a:cubicBezTo>
                <a:close/>
                <a:moveTo>
                  <a:pt x="23" y="101"/>
                </a:moveTo>
                <a:cubicBezTo>
                  <a:pt x="25" y="101"/>
                  <a:pt x="27" y="102"/>
                  <a:pt x="29" y="102"/>
                </a:cubicBezTo>
                <a:cubicBezTo>
                  <a:pt x="26" y="108"/>
                  <a:pt x="24" y="115"/>
                  <a:pt x="24" y="122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11"/>
                  <a:pt x="10" y="101"/>
                  <a:pt x="23" y="101"/>
                </a:cubicBezTo>
                <a:close/>
                <a:moveTo>
                  <a:pt x="122" y="0"/>
                </a:moveTo>
                <a:cubicBezTo>
                  <a:pt x="105" y="0"/>
                  <a:pt x="92" y="13"/>
                  <a:pt x="92" y="30"/>
                </a:cubicBezTo>
                <a:cubicBezTo>
                  <a:pt x="92" y="47"/>
                  <a:pt x="105" y="60"/>
                  <a:pt x="122" y="60"/>
                </a:cubicBezTo>
                <a:cubicBezTo>
                  <a:pt x="139" y="60"/>
                  <a:pt x="152" y="47"/>
                  <a:pt x="152" y="30"/>
                </a:cubicBezTo>
                <a:cubicBezTo>
                  <a:pt x="152" y="13"/>
                  <a:pt x="139" y="0"/>
                  <a:pt x="122" y="0"/>
                </a:cubicBezTo>
                <a:close/>
                <a:moveTo>
                  <a:pt x="213" y="181"/>
                </a:moveTo>
                <a:cubicBezTo>
                  <a:pt x="177" y="181"/>
                  <a:pt x="177" y="181"/>
                  <a:pt x="177" y="181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7" y="107"/>
                  <a:pt x="175" y="99"/>
                  <a:pt x="171" y="91"/>
                </a:cubicBezTo>
                <a:cubicBezTo>
                  <a:pt x="174" y="90"/>
                  <a:pt x="177" y="90"/>
                  <a:pt x="180" y="90"/>
                </a:cubicBezTo>
                <a:cubicBezTo>
                  <a:pt x="198" y="90"/>
                  <a:pt x="213" y="104"/>
                  <a:pt x="213" y="122"/>
                </a:cubicBezTo>
                <a:lnTo>
                  <a:pt x="213" y="181"/>
                </a:lnTo>
                <a:close/>
                <a:moveTo>
                  <a:pt x="67" y="116"/>
                </a:moveTo>
                <a:cubicBezTo>
                  <a:pt x="67" y="181"/>
                  <a:pt x="67" y="181"/>
                  <a:pt x="67" y="181"/>
                </a:cubicBezTo>
                <a:cubicBezTo>
                  <a:pt x="31" y="181"/>
                  <a:pt x="31" y="181"/>
                  <a:pt x="31" y="181"/>
                </a:cubicBezTo>
                <a:cubicBezTo>
                  <a:pt x="31" y="122"/>
                  <a:pt x="31" y="122"/>
                  <a:pt x="31" y="122"/>
                </a:cubicBezTo>
                <a:cubicBezTo>
                  <a:pt x="31" y="104"/>
                  <a:pt x="46" y="90"/>
                  <a:pt x="64" y="90"/>
                </a:cubicBezTo>
                <a:cubicBezTo>
                  <a:pt x="67" y="90"/>
                  <a:pt x="70" y="90"/>
                  <a:pt x="73" y="91"/>
                </a:cubicBezTo>
                <a:cubicBezTo>
                  <a:pt x="69" y="99"/>
                  <a:pt x="67" y="107"/>
                  <a:pt x="67" y="116"/>
                </a:cubicBezTo>
                <a:close/>
                <a:moveTo>
                  <a:pt x="74" y="200"/>
                </a:moveTo>
                <a:cubicBezTo>
                  <a:pt x="170" y="200"/>
                  <a:pt x="170" y="200"/>
                  <a:pt x="170" y="200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70" y="90"/>
                  <a:pt x="148" y="68"/>
                  <a:pt x="122" y="68"/>
                </a:cubicBezTo>
                <a:cubicBezTo>
                  <a:pt x="96" y="68"/>
                  <a:pt x="74" y="90"/>
                  <a:pt x="74" y="116"/>
                </a:cubicBezTo>
                <a:lnTo>
                  <a:pt x="74" y="200"/>
                </a:lnTo>
                <a:close/>
              </a:path>
            </a:pathLst>
          </a:custGeom>
          <a:solidFill>
            <a:srgbClr val="0100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1529" y="5605312"/>
            <a:ext cx="278695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fr-FR" sz="1350" b="1" dirty="0"/>
              <a:t>毕业生就业</a:t>
            </a:r>
            <a:r>
              <a:rPr kumimoji="1" lang="zh-CN" altLang="en-US" sz="1350" dirty="0" smtClean="0"/>
              <a:t>：</a:t>
            </a:r>
            <a:r>
              <a:rPr kumimoji="1" lang="zh-CN" altLang="fr-FR" sz="1350" dirty="0" smtClean="0"/>
              <a:t>接近</a:t>
            </a:r>
            <a:r>
              <a:rPr kumimoji="1" lang="en-US" altLang="zh-CN" sz="1350" dirty="0" smtClean="0"/>
              <a:t>100</a:t>
            </a:r>
            <a:r>
              <a:rPr kumimoji="1" lang="en-US" altLang="zh-CN" sz="1350" dirty="0"/>
              <a:t>%</a:t>
            </a:r>
            <a:endParaRPr kumimoji="1" lang="en-US" altLang="zh-CN" sz="1350" dirty="0"/>
          </a:p>
          <a:p>
            <a:endParaRPr kumimoji="1" lang="zh-CN" altLang="en-US" sz="1350" dirty="0"/>
          </a:p>
        </p:txBody>
      </p:sp>
      <p:sp>
        <p:nvSpPr>
          <p:cNvPr id="26" name="ZoneTexte 29"/>
          <p:cNvSpPr txBox="1">
            <a:spLocks noChangeArrowheads="1"/>
          </p:cNvSpPr>
          <p:nvPr/>
        </p:nvSpPr>
        <p:spPr bwMode="auto">
          <a:xfrm>
            <a:off x="3980904" y="4315058"/>
            <a:ext cx="4627842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2423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2" eaLnBrk="1" hangingPunct="1">
              <a:spcBef>
                <a:spcPts val="225"/>
              </a:spcBef>
              <a:buClr>
                <a:srgbClr val="FAB600"/>
              </a:buClr>
              <a:buFont typeface="Arial" panose="020B0604020202020204" pitchFamily="34" charset="0"/>
              <a:buChar char="•"/>
            </a:pPr>
            <a:r>
              <a:rPr lang="zh-CN" altLang="fr-FR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毕业</a:t>
            </a:r>
            <a:r>
              <a:rPr lang="zh-CN" altLang="fr-FR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生平均起薪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39394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 </a:t>
            </a:r>
            <a:endParaRPr lang="fr-FR" alt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" y="1715250"/>
            <a:ext cx="3311538" cy="31992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04" y="1833531"/>
            <a:ext cx="5038725" cy="23050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0" y="5008246"/>
            <a:ext cx="9144000" cy="992504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35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2291" name="组合 1"/>
          <p:cNvGrpSpPr/>
          <p:nvPr/>
        </p:nvGrpSpPr>
        <p:grpSpPr bwMode="auto">
          <a:xfrm>
            <a:off x="0" y="1268529"/>
            <a:ext cx="9144000" cy="521970"/>
            <a:chOff x="0" y="99142"/>
            <a:chExt cx="12192000" cy="696197"/>
          </a:xfrm>
        </p:grpSpPr>
        <p:sp>
          <p:nvSpPr>
            <p:cNvPr id="12292" name="直接连接符 2"/>
            <p:cNvSpPr>
              <a:spLocks noChangeShapeType="1"/>
            </p:cNvSpPr>
            <p:nvPr/>
          </p:nvSpPr>
          <p:spPr bwMode="auto">
            <a:xfrm>
              <a:off x="0" y="323165"/>
              <a:ext cx="12192000" cy="1"/>
            </a:xfrm>
            <a:prstGeom prst="line">
              <a:avLst/>
            </a:prstGeom>
            <a:noFill/>
            <a:ln w="28575" cap="flat" cmpd="sng">
              <a:solidFill>
                <a:srgbClr val="262626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2293" name="文本框 3"/>
            <p:cNvSpPr>
              <a:spLocks noChangeArrowheads="1"/>
            </p:cNvSpPr>
            <p:nvPr/>
          </p:nvSpPr>
          <p:spPr bwMode="auto">
            <a:xfrm>
              <a:off x="446679" y="99142"/>
              <a:ext cx="11298349" cy="696197"/>
            </a:xfrm>
            <a:prstGeom prst="rect">
              <a:avLst/>
            </a:pr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zh-CN" sz="2700" b="1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" charset="0"/>
                </a:rPr>
                <a:t> </a:t>
              </a:r>
              <a:r>
                <a:rPr lang="zh-CN" altLang="fr-FR" sz="2800" b="1" dirty="0" smtClean="0">
                  <a:solidFill>
                    <a:srgbClr val="0C0C0C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Fira Sans" charset="0"/>
                </a:rPr>
                <a:t>二、学校介绍</a:t>
              </a:r>
              <a:r>
                <a:rPr lang="en-US" altLang="zh-CN" sz="2800" b="1" dirty="0" smtClean="0">
                  <a:solidFill>
                    <a:srgbClr val="0C0C0C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Fira Sans" charset="0"/>
                </a:rPr>
                <a:t>——</a:t>
              </a:r>
              <a:r>
                <a:rPr lang="zh-CN" altLang="fr-FR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就业</a:t>
              </a:r>
              <a:r>
                <a:rPr lang="fr-FR" altLang="zh-CN" sz="2800" b="1" dirty="0" smtClean="0">
                  <a:solidFill>
                    <a:srgbClr val="0C0C0C"/>
                  </a:solidFill>
                  <a:latin typeface="+mn-ea"/>
                  <a:ea typeface="+mn-ea"/>
                  <a:cs typeface="+mn-ea"/>
                  <a:sym typeface="Fira Sans" charset="0"/>
                </a:rPr>
                <a:t>(Engineering Programme)</a:t>
              </a:r>
              <a:endParaRPr lang="zh-CN" altLang="en-US" sz="2800" b="1" dirty="0">
                <a:solidFill>
                  <a:srgbClr val="0C0C0C"/>
                </a:solidFill>
                <a:latin typeface="+mn-ea"/>
                <a:ea typeface="+mn-ea"/>
                <a:cs typeface="+mn-ea"/>
                <a:sym typeface="Fira Sans" charset="0"/>
              </a:endParaRPr>
            </a:p>
          </p:txBody>
        </p:sp>
      </p:grp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432425" y="5237480"/>
            <a:ext cx="34036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fr-FR" sz="1200" dirty="0" smtClean="0">
                <a:latin typeface="Times New Roman" panose="02020603050405020304" charset="0"/>
              </a:rPr>
              <a:t>本数据在</a:t>
            </a:r>
            <a:r>
              <a:rPr lang="en-US" altLang="zh-CN" sz="1200" dirty="0" smtClean="0">
                <a:latin typeface="Times New Roman" panose="02020603050405020304" charset="0"/>
              </a:rPr>
              <a:t>2020</a:t>
            </a:r>
            <a:r>
              <a:rPr lang="zh-CN" altLang="en-US" sz="1200" dirty="0" smtClean="0">
                <a:latin typeface="Times New Roman" panose="02020603050405020304" charset="0"/>
              </a:rPr>
              <a:t>年调研</a:t>
            </a:r>
            <a:endParaRPr lang="en-US" altLang="zh-CN" sz="1200" dirty="0">
              <a:latin typeface="Times New Roman" panose="02020603050405020304" charset="0"/>
            </a:endParaRPr>
          </a:p>
          <a:p>
            <a:pPr eaLnBrk="1" hangingPunct="1"/>
            <a:r>
              <a:rPr lang="zh-CN" altLang="fr-FR" sz="1200" dirty="0" smtClean="0">
                <a:latin typeface="Times New Roman" panose="02020603050405020304" charset="0"/>
              </a:rPr>
              <a:t>基于南特中央理工</a:t>
            </a:r>
            <a:r>
              <a:rPr lang="en-US" altLang="zh-CN" sz="1200" dirty="0" smtClean="0">
                <a:latin typeface="Times New Roman" panose="02020603050405020304" charset="0"/>
              </a:rPr>
              <a:t>2019</a:t>
            </a:r>
            <a:r>
              <a:rPr lang="zh-CN" altLang="en-US" sz="1200" dirty="0" smtClean="0">
                <a:latin typeface="Times New Roman" panose="02020603050405020304" charset="0"/>
              </a:rPr>
              <a:t>年工程师项目毕业生</a:t>
            </a:r>
            <a:endParaRPr lang="en-US" altLang="zh-CN" sz="1200" dirty="0">
              <a:latin typeface="Times New Roman" panose="02020603050405020304" charset="0"/>
            </a:endParaRPr>
          </a:p>
          <a:p>
            <a:pPr eaLnBrk="1" hangingPunct="1"/>
            <a:endParaRPr lang="fr-FR" altLang="zh-CN" sz="1200" dirty="0">
              <a:solidFill>
                <a:srgbClr val="102648"/>
              </a:solidFill>
              <a:latin typeface="Titillium" pitchFamily="50" charset="0"/>
            </a:endParaRPr>
          </a:p>
        </p:txBody>
      </p:sp>
      <p:sp>
        <p:nvSpPr>
          <p:cNvPr id="39" name="任意多边形 12"/>
          <p:cNvSpPr>
            <a:spLocks noChangeArrowheads="1"/>
          </p:cNvSpPr>
          <p:nvPr/>
        </p:nvSpPr>
        <p:spPr bwMode="auto">
          <a:xfrm rot="2157231">
            <a:off x="570578" y="5205603"/>
            <a:ext cx="741759" cy="741760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FFCF01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" name="Freeform 11"/>
          <p:cNvSpPr>
            <a:spLocks noEditPoints="1" noChangeArrowheads="1"/>
          </p:cNvSpPr>
          <p:nvPr/>
        </p:nvSpPr>
        <p:spPr bwMode="auto">
          <a:xfrm>
            <a:off x="711395" y="5373310"/>
            <a:ext cx="454819" cy="373856"/>
          </a:xfrm>
          <a:custGeom>
            <a:avLst/>
            <a:gdLst>
              <a:gd name="T0" fmla="*/ 221 w 244"/>
              <a:gd name="T1" fmla="*/ 66 h 200"/>
              <a:gd name="T2" fmla="*/ 207 w 244"/>
              <a:gd name="T3" fmla="*/ 80 h 200"/>
              <a:gd name="T4" fmla="*/ 221 w 244"/>
              <a:gd name="T5" fmla="*/ 93 h 200"/>
              <a:gd name="T6" fmla="*/ 235 w 244"/>
              <a:gd name="T7" fmla="*/ 80 h 200"/>
              <a:gd name="T8" fmla="*/ 221 w 244"/>
              <a:gd name="T9" fmla="*/ 66 h 200"/>
              <a:gd name="T10" fmla="*/ 23 w 244"/>
              <a:gd name="T11" fmla="*/ 66 h 200"/>
              <a:gd name="T12" fmla="*/ 9 w 244"/>
              <a:gd name="T13" fmla="*/ 80 h 200"/>
              <a:gd name="T14" fmla="*/ 23 w 244"/>
              <a:gd name="T15" fmla="*/ 93 h 200"/>
              <a:gd name="T16" fmla="*/ 37 w 244"/>
              <a:gd name="T17" fmla="*/ 80 h 200"/>
              <a:gd name="T18" fmla="*/ 23 w 244"/>
              <a:gd name="T19" fmla="*/ 66 h 200"/>
              <a:gd name="T20" fmla="*/ 180 w 244"/>
              <a:gd name="T21" fmla="*/ 41 h 200"/>
              <a:gd name="T22" fmla="*/ 160 w 244"/>
              <a:gd name="T23" fmla="*/ 61 h 200"/>
              <a:gd name="T24" fmla="*/ 180 w 244"/>
              <a:gd name="T25" fmla="*/ 82 h 200"/>
              <a:gd name="T26" fmla="*/ 201 w 244"/>
              <a:gd name="T27" fmla="*/ 61 h 200"/>
              <a:gd name="T28" fmla="*/ 180 w 244"/>
              <a:gd name="T29" fmla="*/ 41 h 200"/>
              <a:gd name="T30" fmla="*/ 244 w 244"/>
              <a:gd name="T31" fmla="*/ 165 h 200"/>
              <a:gd name="T32" fmla="*/ 220 w 244"/>
              <a:gd name="T33" fmla="*/ 165 h 200"/>
              <a:gd name="T34" fmla="*/ 220 w 244"/>
              <a:gd name="T35" fmla="*/ 122 h 200"/>
              <a:gd name="T36" fmla="*/ 215 w 244"/>
              <a:gd name="T37" fmla="*/ 102 h 200"/>
              <a:gd name="T38" fmla="*/ 221 w 244"/>
              <a:gd name="T39" fmla="*/ 101 h 200"/>
              <a:gd name="T40" fmla="*/ 244 w 244"/>
              <a:gd name="T41" fmla="*/ 124 h 200"/>
              <a:gd name="T42" fmla="*/ 244 w 244"/>
              <a:gd name="T43" fmla="*/ 165 h 200"/>
              <a:gd name="T44" fmla="*/ 64 w 244"/>
              <a:gd name="T45" fmla="*/ 41 h 200"/>
              <a:gd name="T46" fmla="*/ 43 w 244"/>
              <a:gd name="T47" fmla="*/ 61 h 200"/>
              <a:gd name="T48" fmla="*/ 64 w 244"/>
              <a:gd name="T49" fmla="*/ 82 h 200"/>
              <a:gd name="T50" fmla="*/ 84 w 244"/>
              <a:gd name="T51" fmla="*/ 61 h 200"/>
              <a:gd name="T52" fmla="*/ 64 w 244"/>
              <a:gd name="T53" fmla="*/ 41 h 200"/>
              <a:gd name="T54" fmla="*/ 23 w 244"/>
              <a:gd name="T55" fmla="*/ 101 h 200"/>
              <a:gd name="T56" fmla="*/ 29 w 244"/>
              <a:gd name="T57" fmla="*/ 102 h 200"/>
              <a:gd name="T58" fmla="*/ 24 w 244"/>
              <a:gd name="T59" fmla="*/ 122 h 200"/>
              <a:gd name="T60" fmla="*/ 24 w 244"/>
              <a:gd name="T61" fmla="*/ 165 h 200"/>
              <a:gd name="T62" fmla="*/ 0 w 244"/>
              <a:gd name="T63" fmla="*/ 165 h 200"/>
              <a:gd name="T64" fmla="*/ 0 w 244"/>
              <a:gd name="T65" fmla="*/ 124 h 200"/>
              <a:gd name="T66" fmla="*/ 23 w 244"/>
              <a:gd name="T67" fmla="*/ 101 h 200"/>
              <a:gd name="T68" fmla="*/ 122 w 244"/>
              <a:gd name="T69" fmla="*/ 0 h 200"/>
              <a:gd name="T70" fmla="*/ 92 w 244"/>
              <a:gd name="T71" fmla="*/ 30 h 200"/>
              <a:gd name="T72" fmla="*/ 122 w 244"/>
              <a:gd name="T73" fmla="*/ 60 h 200"/>
              <a:gd name="T74" fmla="*/ 152 w 244"/>
              <a:gd name="T75" fmla="*/ 30 h 200"/>
              <a:gd name="T76" fmla="*/ 122 w 244"/>
              <a:gd name="T77" fmla="*/ 0 h 200"/>
              <a:gd name="T78" fmla="*/ 213 w 244"/>
              <a:gd name="T79" fmla="*/ 181 h 200"/>
              <a:gd name="T80" fmla="*/ 177 w 244"/>
              <a:gd name="T81" fmla="*/ 181 h 200"/>
              <a:gd name="T82" fmla="*/ 177 w 244"/>
              <a:gd name="T83" fmla="*/ 116 h 200"/>
              <a:gd name="T84" fmla="*/ 171 w 244"/>
              <a:gd name="T85" fmla="*/ 91 h 200"/>
              <a:gd name="T86" fmla="*/ 180 w 244"/>
              <a:gd name="T87" fmla="*/ 90 h 200"/>
              <a:gd name="T88" fmla="*/ 213 w 244"/>
              <a:gd name="T89" fmla="*/ 122 h 200"/>
              <a:gd name="T90" fmla="*/ 213 w 244"/>
              <a:gd name="T91" fmla="*/ 181 h 200"/>
              <a:gd name="T92" fmla="*/ 67 w 244"/>
              <a:gd name="T93" fmla="*/ 116 h 200"/>
              <a:gd name="T94" fmla="*/ 67 w 244"/>
              <a:gd name="T95" fmla="*/ 181 h 200"/>
              <a:gd name="T96" fmla="*/ 31 w 244"/>
              <a:gd name="T97" fmla="*/ 181 h 200"/>
              <a:gd name="T98" fmla="*/ 31 w 244"/>
              <a:gd name="T99" fmla="*/ 122 h 200"/>
              <a:gd name="T100" fmla="*/ 64 w 244"/>
              <a:gd name="T101" fmla="*/ 90 h 200"/>
              <a:gd name="T102" fmla="*/ 73 w 244"/>
              <a:gd name="T103" fmla="*/ 91 h 200"/>
              <a:gd name="T104" fmla="*/ 67 w 244"/>
              <a:gd name="T105" fmla="*/ 116 h 200"/>
              <a:gd name="T106" fmla="*/ 74 w 244"/>
              <a:gd name="T107" fmla="*/ 200 h 200"/>
              <a:gd name="T108" fmla="*/ 170 w 244"/>
              <a:gd name="T109" fmla="*/ 200 h 200"/>
              <a:gd name="T110" fmla="*/ 170 w 244"/>
              <a:gd name="T111" fmla="*/ 116 h 200"/>
              <a:gd name="T112" fmla="*/ 122 w 244"/>
              <a:gd name="T113" fmla="*/ 68 h 200"/>
              <a:gd name="T114" fmla="*/ 74 w 244"/>
              <a:gd name="T115" fmla="*/ 116 h 200"/>
              <a:gd name="T116" fmla="*/ 74 w 244"/>
              <a:gd name="T117" fmla="*/ 200 h 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"/>
              <a:gd name="T178" fmla="*/ 0 h 200"/>
              <a:gd name="T179" fmla="*/ 244 w 244"/>
              <a:gd name="T180" fmla="*/ 200 h 2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" h="200">
                <a:moveTo>
                  <a:pt x="221" y="66"/>
                </a:moveTo>
                <a:cubicBezTo>
                  <a:pt x="213" y="66"/>
                  <a:pt x="207" y="72"/>
                  <a:pt x="207" y="80"/>
                </a:cubicBezTo>
                <a:cubicBezTo>
                  <a:pt x="207" y="87"/>
                  <a:pt x="213" y="93"/>
                  <a:pt x="221" y="93"/>
                </a:cubicBezTo>
                <a:cubicBezTo>
                  <a:pt x="229" y="93"/>
                  <a:pt x="235" y="87"/>
                  <a:pt x="235" y="80"/>
                </a:cubicBezTo>
                <a:cubicBezTo>
                  <a:pt x="235" y="72"/>
                  <a:pt x="229" y="66"/>
                  <a:pt x="221" y="66"/>
                </a:cubicBezTo>
                <a:close/>
                <a:moveTo>
                  <a:pt x="23" y="66"/>
                </a:moveTo>
                <a:cubicBezTo>
                  <a:pt x="15" y="66"/>
                  <a:pt x="9" y="72"/>
                  <a:pt x="9" y="80"/>
                </a:cubicBezTo>
                <a:cubicBezTo>
                  <a:pt x="9" y="87"/>
                  <a:pt x="15" y="93"/>
                  <a:pt x="23" y="93"/>
                </a:cubicBezTo>
                <a:cubicBezTo>
                  <a:pt x="31" y="93"/>
                  <a:pt x="37" y="87"/>
                  <a:pt x="37" y="80"/>
                </a:cubicBezTo>
                <a:cubicBezTo>
                  <a:pt x="37" y="72"/>
                  <a:pt x="31" y="66"/>
                  <a:pt x="23" y="66"/>
                </a:cubicBezTo>
                <a:close/>
                <a:moveTo>
                  <a:pt x="180" y="41"/>
                </a:moveTo>
                <a:cubicBezTo>
                  <a:pt x="169" y="41"/>
                  <a:pt x="160" y="50"/>
                  <a:pt x="160" y="61"/>
                </a:cubicBezTo>
                <a:cubicBezTo>
                  <a:pt x="160" y="73"/>
                  <a:pt x="169" y="82"/>
                  <a:pt x="180" y="82"/>
                </a:cubicBezTo>
                <a:cubicBezTo>
                  <a:pt x="191" y="82"/>
                  <a:pt x="201" y="73"/>
                  <a:pt x="201" y="61"/>
                </a:cubicBezTo>
                <a:cubicBezTo>
                  <a:pt x="201" y="50"/>
                  <a:pt x="191" y="41"/>
                  <a:pt x="180" y="41"/>
                </a:cubicBezTo>
                <a:close/>
                <a:moveTo>
                  <a:pt x="244" y="165"/>
                </a:moveTo>
                <a:cubicBezTo>
                  <a:pt x="220" y="165"/>
                  <a:pt x="220" y="165"/>
                  <a:pt x="220" y="165"/>
                </a:cubicBezTo>
                <a:cubicBezTo>
                  <a:pt x="220" y="122"/>
                  <a:pt x="220" y="122"/>
                  <a:pt x="220" y="122"/>
                </a:cubicBezTo>
                <a:cubicBezTo>
                  <a:pt x="220" y="115"/>
                  <a:pt x="218" y="108"/>
                  <a:pt x="215" y="102"/>
                </a:cubicBezTo>
                <a:cubicBezTo>
                  <a:pt x="217" y="102"/>
                  <a:pt x="219" y="101"/>
                  <a:pt x="221" y="101"/>
                </a:cubicBezTo>
                <a:cubicBezTo>
                  <a:pt x="234" y="101"/>
                  <a:pt x="244" y="111"/>
                  <a:pt x="244" y="124"/>
                </a:cubicBezTo>
                <a:lnTo>
                  <a:pt x="244" y="165"/>
                </a:lnTo>
                <a:close/>
                <a:moveTo>
                  <a:pt x="64" y="41"/>
                </a:moveTo>
                <a:cubicBezTo>
                  <a:pt x="53" y="41"/>
                  <a:pt x="43" y="50"/>
                  <a:pt x="43" y="61"/>
                </a:cubicBezTo>
                <a:cubicBezTo>
                  <a:pt x="43" y="73"/>
                  <a:pt x="53" y="82"/>
                  <a:pt x="64" y="82"/>
                </a:cubicBezTo>
                <a:cubicBezTo>
                  <a:pt x="75" y="82"/>
                  <a:pt x="84" y="73"/>
                  <a:pt x="84" y="61"/>
                </a:cubicBezTo>
                <a:cubicBezTo>
                  <a:pt x="84" y="50"/>
                  <a:pt x="75" y="41"/>
                  <a:pt x="64" y="41"/>
                </a:cubicBezTo>
                <a:close/>
                <a:moveTo>
                  <a:pt x="23" y="101"/>
                </a:moveTo>
                <a:cubicBezTo>
                  <a:pt x="25" y="101"/>
                  <a:pt x="27" y="102"/>
                  <a:pt x="29" y="102"/>
                </a:cubicBezTo>
                <a:cubicBezTo>
                  <a:pt x="26" y="108"/>
                  <a:pt x="24" y="115"/>
                  <a:pt x="24" y="122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11"/>
                  <a:pt x="10" y="101"/>
                  <a:pt x="23" y="101"/>
                </a:cubicBezTo>
                <a:close/>
                <a:moveTo>
                  <a:pt x="122" y="0"/>
                </a:moveTo>
                <a:cubicBezTo>
                  <a:pt x="105" y="0"/>
                  <a:pt x="92" y="13"/>
                  <a:pt x="92" y="30"/>
                </a:cubicBezTo>
                <a:cubicBezTo>
                  <a:pt x="92" y="47"/>
                  <a:pt x="105" y="60"/>
                  <a:pt x="122" y="60"/>
                </a:cubicBezTo>
                <a:cubicBezTo>
                  <a:pt x="139" y="60"/>
                  <a:pt x="152" y="47"/>
                  <a:pt x="152" y="30"/>
                </a:cubicBezTo>
                <a:cubicBezTo>
                  <a:pt x="152" y="13"/>
                  <a:pt x="139" y="0"/>
                  <a:pt x="122" y="0"/>
                </a:cubicBezTo>
                <a:close/>
                <a:moveTo>
                  <a:pt x="213" y="181"/>
                </a:moveTo>
                <a:cubicBezTo>
                  <a:pt x="177" y="181"/>
                  <a:pt x="177" y="181"/>
                  <a:pt x="177" y="181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7" y="107"/>
                  <a:pt x="175" y="99"/>
                  <a:pt x="171" y="91"/>
                </a:cubicBezTo>
                <a:cubicBezTo>
                  <a:pt x="174" y="90"/>
                  <a:pt x="177" y="90"/>
                  <a:pt x="180" y="90"/>
                </a:cubicBezTo>
                <a:cubicBezTo>
                  <a:pt x="198" y="90"/>
                  <a:pt x="213" y="104"/>
                  <a:pt x="213" y="122"/>
                </a:cubicBezTo>
                <a:lnTo>
                  <a:pt x="213" y="181"/>
                </a:lnTo>
                <a:close/>
                <a:moveTo>
                  <a:pt x="67" y="116"/>
                </a:moveTo>
                <a:cubicBezTo>
                  <a:pt x="67" y="181"/>
                  <a:pt x="67" y="181"/>
                  <a:pt x="67" y="181"/>
                </a:cubicBezTo>
                <a:cubicBezTo>
                  <a:pt x="31" y="181"/>
                  <a:pt x="31" y="181"/>
                  <a:pt x="31" y="181"/>
                </a:cubicBezTo>
                <a:cubicBezTo>
                  <a:pt x="31" y="122"/>
                  <a:pt x="31" y="122"/>
                  <a:pt x="31" y="122"/>
                </a:cubicBezTo>
                <a:cubicBezTo>
                  <a:pt x="31" y="104"/>
                  <a:pt x="46" y="90"/>
                  <a:pt x="64" y="90"/>
                </a:cubicBezTo>
                <a:cubicBezTo>
                  <a:pt x="67" y="90"/>
                  <a:pt x="70" y="90"/>
                  <a:pt x="73" y="91"/>
                </a:cubicBezTo>
                <a:cubicBezTo>
                  <a:pt x="69" y="99"/>
                  <a:pt x="67" y="107"/>
                  <a:pt x="67" y="116"/>
                </a:cubicBezTo>
                <a:close/>
                <a:moveTo>
                  <a:pt x="74" y="200"/>
                </a:moveTo>
                <a:cubicBezTo>
                  <a:pt x="170" y="200"/>
                  <a:pt x="170" y="200"/>
                  <a:pt x="170" y="200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70" y="90"/>
                  <a:pt x="148" y="68"/>
                  <a:pt x="122" y="68"/>
                </a:cubicBezTo>
                <a:cubicBezTo>
                  <a:pt x="96" y="68"/>
                  <a:pt x="74" y="90"/>
                  <a:pt x="74" y="116"/>
                </a:cubicBezTo>
                <a:lnTo>
                  <a:pt x="74" y="200"/>
                </a:lnTo>
                <a:close/>
              </a:path>
            </a:pathLst>
          </a:custGeom>
          <a:solidFill>
            <a:srgbClr val="0100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9944" y="5405287"/>
            <a:ext cx="278695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fr-FR" sz="1350" b="1" dirty="0" smtClean="0"/>
              <a:t>就业率：</a:t>
            </a:r>
            <a:r>
              <a:rPr kumimoji="1" lang="en-US" altLang="zh-CN" sz="1350" dirty="0" smtClean="0"/>
              <a:t>100</a:t>
            </a:r>
            <a:r>
              <a:rPr kumimoji="1" lang="en-US" altLang="zh-CN" sz="1350" dirty="0"/>
              <a:t>%</a:t>
            </a:r>
            <a:endParaRPr kumimoji="1" lang="en-US" altLang="zh-CN" sz="1350" dirty="0"/>
          </a:p>
          <a:p>
            <a:endParaRPr kumimoji="1" lang="zh-CN" altLang="en-US" sz="1350" dirty="0"/>
          </a:p>
        </p:txBody>
      </p:sp>
      <p:sp>
        <p:nvSpPr>
          <p:cNvPr id="26" name="ZoneTexte 29"/>
          <p:cNvSpPr txBox="1">
            <a:spLocks noChangeArrowheads="1"/>
          </p:cNvSpPr>
          <p:nvPr/>
        </p:nvSpPr>
        <p:spPr bwMode="auto">
          <a:xfrm>
            <a:off x="3980904" y="4315058"/>
            <a:ext cx="4627842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2423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2" eaLnBrk="1" hangingPunct="1">
              <a:spcBef>
                <a:spcPts val="225"/>
              </a:spcBef>
              <a:buClr>
                <a:srgbClr val="FAB600"/>
              </a:buClr>
              <a:buFont typeface="Arial" panose="020B0604020202020204" pitchFamily="34" charset="0"/>
              <a:buChar char="•"/>
            </a:pPr>
            <a:r>
              <a:rPr lang="zh-CN" altLang="fr-FR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毕业生起薪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41</a:t>
            </a:r>
            <a:r>
              <a:rPr lang="fr-FR" altLang="zh-CN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880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 </a:t>
            </a:r>
            <a:endParaRPr lang="fr-FR" alt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40" y="2109322"/>
            <a:ext cx="3029349" cy="5869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78" y="3018604"/>
            <a:ext cx="2563493" cy="10337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37" y="1850652"/>
            <a:ext cx="1865690" cy="22878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6" y="2167051"/>
            <a:ext cx="2734175" cy="21473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4050" y="786130"/>
            <a:ext cx="6256020" cy="876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丰富多彩的</a:t>
            </a:r>
            <a:r>
              <a:rPr lang="zh-CN" alt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校园生活</a:t>
            </a:r>
            <a:endParaRPr lang="zh-CN" altLang="en-GB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C:/Users/Administrator/AppData/Local/Temp/picturecompress_20210920131755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753100" y="1403350"/>
            <a:ext cx="2817495" cy="2817495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/>
        </p:nvSpPr>
        <p:spPr>
          <a:xfrm>
            <a:off x="1547495" y="1844675"/>
            <a:ext cx="3652520" cy="17424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di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FAB600"/>
                </a:solidFill>
                <a:latin typeface="Titillium Regular"/>
                <a:ea typeface="+mn-ea"/>
                <a:cs typeface="Titillium Regular"/>
              </a:defRPr>
            </a:lvl1pPr>
            <a:lvl2pPr marL="0" indent="0" algn="dist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baseline="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2pPr>
            <a:lvl3pPr marL="0" indent="-179705" algn="dist" defTabSz="914400" rtl="0" eaLnBrk="1" latinLnBrk="0" hangingPunct="1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 kern="1200">
                <a:solidFill>
                  <a:schemeClr val="tx1"/>
                </a:solidFill>
                <a:latin typeface="Titillium Regular"/>
                <a:ea typeface="+mn-ea"/>
                <a:cs typeface="Titillium Regular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三大类，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多个学生社团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学术类社团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艺术类社团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运动类社团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fr-FR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80585" y="4200525"/>
            <a:ext cx="3912235" cy="2230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" y="4201795"/>
            <a:ext cx="3876675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621665" y="553085"/>
            <a:ext cx="4867275" cy="6273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fr-FR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fr-FR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国际处</a:t>
            </a:r>
            <a:endParaRPr lang="zh-CN" altLang="fr-FR" sz="25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383280" y="2086610"/>
            <a:ext cx="5191125" cy="3823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Espace réservé du texte 2"/>
          <p:cNvSpPr>
            <a:spLocks noGrp="1"/>
          </p:cNvSpPr>
          <p:nvPr/>
        </p:nvSpPr>
        <p:spPr>
          <a:xfrm>
            <a:off x="395605" y="2273935"/>
            <a:ext cx="2919730" cy="33051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di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FAB600"/>
                </a:solidFill>
                <a:latin typeface="Titillium Regular"/>
                <a:ea typeface="+mn-ea"/>
                <a:cs typeface="Titillium Regular"/>
              </a:defRPr>
            </a:lvl1pPr>
            <a:lvl2pPr marL="0" indent="0" algn="dist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baseline="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2pPr>
            <a:lvl3pPr marL="0" indent="-179705" algn="dist" defTabSz="914400" rtl="0" eaLnBrk="1" latinLnBrk="0" hangingPunct="1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 kern="1200">
                <a:solidFill>
                  <a:schemeClr val="tx1"/>
                </a:solidFill>
                <a:latin typeface="Titillium Regular"/>
                <a:ea typeface="+mn-ea"/>
                <a:cs typeface="Titillium Regular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学校国际处为初到学校的你，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提供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VIP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的国际学生接待：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预定住房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南特机场接机或南特火车站接站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指导办理相关的行政手续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欢迎周，了解学校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了解学生社团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zh-CN" sz="19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br>
              <a:rPr lang="zh-CN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9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621665" y="553085"/>
            <a:ext cx="5702300" cy="8693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fr-FR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br>
              <a:rPr lang="zh-CN" altLang="fr-FR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25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就业指导中心</a:t>
            </a:r>
            <a:endParaRPr lang="zh-CN" altLang="fr-FR" sz="25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/>
        </p:nvSpPr>
        <p:spPr>
          <a:xfrm>
            <a:off x="467995" y="1917065"/>
            <a:ext cx="4149090" cy="409067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di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FAB600"/>
                </a:solidFill>
                <a:latin typeface="Titillium Regular"/>
                <a:ea typeface="+mn-ea"/>
                <a:cs typeface="Titillium Regular"/>
              </a:defRPr>
            </a:lvl1pPr>
            <a:lvl2pPr marL="0" indent="0" algn="dist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baseline="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2pPr>
            <a:lvl3pPr marL="0" indent="-179705" algn="dist" defTabSz="914400" rtl="0" eaLnBrk="1" latinLnBrk="0" hangingPunct="1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 kern="1200">
                <a:solidFill>
                  <a:schemeClr val="tx1"/>
                </a:solidFill>
                <a:latin typeface="Titillium Regular"/>
                <a:ea typeface="+mn-ea"/>
                <a:cs typeface="Titillium Regular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就业的技术支持，包括但不限于：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指导简历的准备、就业数据挖掘、面试模拟、压力管理培训、项目管理培训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为不同项目的同学量身订做的就业指导：</a:t>
            </a:r>
            <a:b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为研一、研二、工程师、学徒制、双学位及学士学位的同学分别定制不同的实习与就业规划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猎头面试模拟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组织与企业的研讨会及招聘会</a:t>
            </a:r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软技能训练：自我表达、增强职业认同感、公司招聘与个人档案的匹配</a:t>
            </a:r>
            <a:endParaRPr lang="zh-CN" alt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 descr="CONFID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290" y="3500120"/>
            <a:ext cx="4162425" cy="3324225"/>
          </a:xfrm>
          <a:prstGeom prst="rect">
            <a:avLst/>
          </a:prstGeom>
        </p:spPr>
      </p:pic>
      <p:pic>
        <p:nvPicPr>
          <p:cNvPr id="6" name="图片 5" descr="INTERSHIP SEAR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179705"/>
            <a:ext cx="4163060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650" y="908685"/>
            <a:ext cx="3811270" cy="570230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691765" y="1753235"/>
            <a:ext cx="3521075" cy="138176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个基础硕士项目（本科</a:t>
            </a:r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3+1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9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15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个硕士项目（硕士）</a:t>
            </a:r>
            <a:b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个欧盟硕士项目（硕士）</a:t>
            </a:r>
            <a:b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个快速工程师文凭项目（硕士）</a:t>
            </a:r>
            <a:endParaRPr lang="zh-CN" altLang="en-US" sz="19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75656" y="3573016"/>
            <a:ext cx="6399361" cy="190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725" y="1336040"/>
            <a:ext cx="3794125" cy="386080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500" dirty="0" smtClean="0">
                <a:solidFill>
                  <a:schemeClr val="tx2"/>
                </a:solidFill>
                <a:latin typeface="+mn-ea"/>
                <a:cs typeface="华文中宋" panose="02010600040101010101" charset="-122"/>
                <a:sym typeface="+mn-ea"/>
              </a:rPr>
              <a:t>基础硕士</a:t>
            </a:r>
            <a:endParaRPr lang="zh-CN" altLang="en-US" sz="2500" dirty="0" smtClean="0">
              <a:solidFill>
                <a:schemeClr val="tx2"/>
              </a:solidFill>
              <a:latin typeface="+mn-ea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3390" y="1990725"/>
            <a:ext cx="4203065" cy="118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356992"/>
            <a:ext cx="42030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869160"/>
            <a:ext cx="4213860" cy="130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189220" y="2091055"/>
            <a:ext cx="3365500" cy="2084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学制：一年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性质：硕士预科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授课语言：英语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学费：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6000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</a:t>
            </a:r>
            <a:b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专业：机械与环境、信号控制与机器人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764540"/>
            <a:ext cx="3811270" cy="5702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三、招生项目之一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331595" y="2060575"/>
            <a:ext cx="6647180" cy="3024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基础硕士：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合作院校大三及以上学历、非合作院校大四及以上学历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希望做背景提升，理工科专业的申请者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英语成绩雅思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6.0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及以上，申请时可提供大学四六级成绩，目标明确，有一定的陌生环境适应能力。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录取：材料审核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+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远程面试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764540"/>
            <a:ext cx="3811270" cy="5702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三、招生项目之一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/>
        </p:nvSpPr>
        <p:spPr>
          <a:xfrm>
            <a:off x="755576" y="1340396"/>
            <a:ext cx="6534150" cy="623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基础硕士</a:t>
            </a:r>
            <a:r>
              <a:rPr lang="en-US" altLang="zh-CN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</a:t>
            </a:r>
            <a:r>
              <a:rPr lang="zh-CN" altLang="en-US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申请与录取</a:t>
            </a: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lesmachines-nantes.fr/wp-content/uploads/2018/01/Le-Grand-Elephant.jpg"/>
          <p:cNvPicPr>
            <a:picLocks noChangeAspect="1" noChangeArrowheads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 bwMode="auto">
          <a:xfrm>
            <a:off x="0" y="1641257"/>
            <a:ext cx="9144000" cy="435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827405" y="692785"/>
            <a:ext cx="4093845" cy="8915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一、城市介绍</a:t>
            </a:r>
            <a:r>
              <a:rPr lang="en-US" altLang="zh-CN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南特</a:t>
            </a:r>
            <a:endParaRPr lang="zh-CN" altLang="fr-FR" sz="28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688975" y="1732915"/>
            <a:ext cx="2971165" cy="1366520"/>
          </a:xfrm>
          <a:prstGeom prst="rect">
            <a:avLst/>
          </a:prstGeom>
          <a:noFill/>
          <a:ln>
            <a:noFill/>
          </a:ln>
        </p:spPr>
        <p:txBody>
          <a:bodyPr wrap="square" tIns="0" bIns="0" anchor="t" anchorCtr="0"/>
          <a:lstStyle/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万人口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2019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年欧洲创新之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法国第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大城市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万大学生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位于法国西海岸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Clr>
                <a:srgbClr val="102648"/>
              </a:buClr>
              <a:buFont typeface="System Font Regular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距巴黎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小时高铁</a:t>
            </a:r>
            <a:endParaRPr lang="en-US" sz="16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218" y="4608831"/>
            <a:ext cx="1343913" cy="12839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2" descr="http://ec.europa.eu/environment/europeangreencapital/wp-content/uploads/2013/01/EGC_logo_Nantes_EN-187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06" y="1732978"/>
            <a:ext cx="800323" cy="12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219" y="1732977"/>
            <a:ext cx="1933464" cy="1283941"/>
          </a:xfrm>
          <a:prstGeom prst="rect">
            <a:avLst/>
          </a:prstGeom>
        </p:spPr>
      </p:pic>
      <p:pic>
        <p:nvPicPr>
          <p:cNvPr id="3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3204" y="571827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692150"/>
            <a:ext cx="3811270" cy="5702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三、招生项目之一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755576" y="1340396"/>
            <a:ext cx="6534150" cy="623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基础硕士</a:t>
            </a:r>
            <a:r>
              <a:rPr lang="en-US" altLang="zh-CN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</a:t>
            </a:r>
            <a:r>
              <a:rPr lang="zh-CN" altLang="en-US" sz="25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申请材料</a:t>
            </a: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6905" y="1987828"/>
            <a:ext cx="5609590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/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（所有申请材料为英文版本，</a:t>
            </a:r>
            <a:r>
              <a:rPr lang="en-US" altLang="zh-CN" sz="18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PDF</a:t>
            </a:r>
            <a:r>
              <a:rPr lang="zh-CN" altLang="en-US" sz="18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文档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、简历（附近照）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、动机信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、大学本科各学期成绩单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、英语水平证明（申请时，可提供雅思、托福、或大学四六级成绩证明；签证时，英语须提供雅思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6.0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以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上或同等水平证明。）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、完整填写的申请表格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endParaRPr lang="en-US" altLang="zh-CN" sz="17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endParaRPr lang="zh-CN" altLang="en-US" sz="17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548640"/>
            <a:ext cx="3811270" cy="5702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三、招生项目之二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4075" y="2060575"/>
            <a:ext cx="5312410" cy="3080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学制：两年（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个学期的课程学习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+1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学期实习）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性质：硕士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授课语言：英语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学费：第一年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9000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欧元、第二年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6000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b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后续发展：攻读博士或进入职场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硕士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183005" y="2322195"/>
            <a:ext cx="2974975" cy="353695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机械工程 </a:t>
            </a:r>
            <a:endParaRPr lang="fr-FR" sz="17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先进制造技术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计算力学</a:t>
            </a:r>
            <a:endParaRPr lang="en-US" altLang="zh-CN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能源与动力工程 </a:t>
            </a:r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复合材料生产工艺与技术</a:t>
            </a:r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控制科学与机器人学</a:t>
            </a:r>
            <a:endParaRPr lang="fr-FR" sz="17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信号与图像处理 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先进机器人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嵌入式实时系统 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控制系统 </a:t>
            </a:r>
            <a:br>
              <a:rPr lang="fr-FR" sz="19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80" y="3107055"/>
            <a:ext cx="2211070" cy="2809240"/>
          </a:xfrm>
          <a:prstGeom prst="rect">
            <a:avLst/>
          </a:prstGeom>
          <a:ln w="57150">
            <a:noFill/>
          </a:ln>
        </p:spPr>
      </p:pic>
      <p:pic>
        <p:nvPicPr>
          <p:cNvPr id="1026" name="Picture 2" descr="https://www.ec-nantes.fr/medias/photo/meca-am-master-web_1496821946275-jpeg?ID_FICHE=128957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6369050" y="2245360"/>
            <a:ext cx="192151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三、招生项目之二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8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—15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个专业方向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679450" y="1166495"/>
            <a:ext cx="3600450" cy="450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—15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个专业方向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115695" y="1917065"/>
            <a:ext cx="3262630" cy="436499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海洋技术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海洋工程中的流体动力学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大西洋船舶操作与船舰工程硕士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土木工程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环境中的材料与结构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城市与环境规划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大气，水与城市环境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建筑与城市环境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endParaRPr lang="zh-CN" altLang="en-US"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工业工程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灵捷企业管理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智能互联企业 </a:t>
            </a:r>
            <a:r>
              <a:rPr lang="fr-FR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br>
              <a:rPr lang="fr-FR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fr-FR" sz="19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fr-FR" sz="19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57065" y="3160395"/>
            <a:ext cx="1981200" cy="29235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/>
          <a:srcRect t="3647"/>
          <a:stretch>
            <a:fillRect/>
          </a:stretch>
        </p:blipFill>
        <p:spPr>
          <a:xfrm>
            <a:off x="6438265" y="2299335"/>
            <a:ext cx="2044700" cy="2929890"/>
          </a:xfrm>
          <a:prstGeom prst="rect">
            <a:avLst/>
          </a:prstGeom>
        </p:spPr>
      </p:pic>
      <p:pic>
        <p:nvPicPr>
          <p:cNvPr id="2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三、招生项目之二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358900" y="2056130"/>
            <a:ext cx="6426835" cy="2513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申请条件：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理工科方向大四或毕业生，专业成绩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分以上，英语成绩雅思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6.5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以上，目标明确，有一定的陌生环境适应能力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录取：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材料审核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三、招生项目之二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3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申请与录取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4030" y="1988185"/>
            <a:ext cx="5113655" cy="3187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（所有申请材料为英文版本，</a:t>
            </a: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PDF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文档）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简历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、动机信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、成绩单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、大学在读证明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、英语水平证明（雅思6.5以上或同等水平证明)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、推荐信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、有效的身份证明（护照或身份证）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、其他有帮助的申请材料</a:t>
            </a:r>
            <a:endParaRPr lang="zh-CN" altLang="en-US" sz="17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87284" y="5203671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三、招生项目之二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申请材料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548640"/>
            <a:ext cx="3811270" cy="5702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三、招生项目之三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4075" y="2275840"/>
            <a:ext cx="5312410" cy="2416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学制：两年（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个学期的课程学习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+1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学期实习）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性质：欧盟硕士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授课语言：英语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学费：根据项目不等</a:t>
            </a:r>
            <a:b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奖学金：根据项目，在每年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月至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月前申请有机会获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48000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欧元的奖学金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后续发展：攻读博士或进入职场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欧盟硕士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689735" y="2275840"/>
            <a:ext cx="5417185" cy="267462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 algn="l">
              <a:buNone/>
            </a:pPr>
            <a: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JEMARO +先进机器人 </a:t>
            </a:r>
            <a:b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en-US" sz="1700" b="1" dirty="0">
              <a:solidFill>
                <a:srgbClr val="00001D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E-PICO+: 电动汽车的动力与控制 </a:t>
            </a:r>
            <a:endParaRPr lang="zh-CN" altLang="en-US" sz="1700" b="1" dirty="0">
              <a:solidFill>
                <a:srgbClr val="00001D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endParaRPr lang="zh-CN" altLang="en-US" sz="1700" b="1" dirty="0">
              <a:solidFill>
                <a:srgbClr val="00001D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DREAM：基于可再生能源的电力系统动力学</a:t>
            </a:r>
            <a:b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en-US" sz="1700" b="1" dirty="0">
              <a:solidFill>
                <a:srgbClr val="00001D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EMShip: 船舶建筑</a:t>
            </a:r>
            <a:b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en-US" sz="1700" b="1" dirty="0">
              <a:solidFill>
                <a:srgbClr val="00001D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r>
              <a:rPr lang="zh-CN" altLang="en-US" sz="1700" b="1" dirty="0">
                <a:solidFill>
                  <a:srgbClr val="00001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REM：海洋环境中的可再生能源</a:t>
            </a:r>
            <a:br>
              <a:rPr lang="fr-FR" sz="19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  <p:sp>
        <p:nvSpPr>
          <p:cNvPr id="4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三、招生项目之三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8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欧盟硕士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—5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个专业方向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358900" y="2056130"/>
            <a:ext cx="6426835" cy="2513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申请条件：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理工科方向大四或毕业生，专业成绩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分以上，英语成绩雅思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6.5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以上，目标明确，有一定的陌生环境适应能力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录取：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材料审核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申请材料：</a:t>
            </a:r>
            <a:b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详见各项目官网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三、招生项目之三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3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欧盟硕士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申请与录取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87284" y="5203671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三、招生项目之四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679450" y="1166495"/>
            <a:ext cx="360045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快速工程师项目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5785" y="2132965"/>
            <a:ext cx="6003925" cy="2326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学制：两年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24155" indent="-215265">
              <a:spcBef>
                <a:spcPts val="80"/>
              </a:spcBef>
              <a:buFont typeface="Wingdings" panose="05000000000000000000"/>
              <a:buChar char=""/>
              <a:tabLst>
                <a:tab pos="224790" algn="l"/>
              </a:tabLst>
            </a:pPr>
            <a:r>
              <a:rPr lang="zh-CN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第一学期</a:t>
            </a:r>
            <a:r>
              <a:rPr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(+12</a:t>
            </a:r>
            <a:r>
              <a:rPr lang="zh-CN" alt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门专业通识课）</a:t>
            </a:r>
            <a:r>
              <a:rPr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+</a:t>
            </a:r>
            <a:r>
              <a:rPr lang="zh-CN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第二学期</a:t>
            </a:r>
            <a:r>
              <a:rPr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+</a:t>
            </a:r>
            <a:r>
              <a:rPr spc="-4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zh-CN" spc="-4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实习</a:t>
            </a:r>
            <a:r>
              <a:rPr 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(4 </a:t>
            </a:r>
            <a:r>
              <a:rPr lang="zh-CN" alt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个月</a:t>
            </a:r>
            <a:r>
              <a:rPr 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)</a:t>
            </a:r>
            <a:endParaRPr lang="fr-FR" dirty="0" smtClean="0">
              <a:solidFill>
                <a:srgbClr val="1F497D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24155" indent="-215265">
              <a:spcBef>
                <a:spcPts val="80"/>
              </a:spcBef>
              <a:buFont typeface="Wingdings" panose="05000000000000000000"/>
              <a:buChar char=""/>
              <a:tabLst>
                <a:tab pos="224790" algn="l"/>
              </a:tabLst>
            </a:pPr>
            <a:r>
              <a:rPr lang="zh-CN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第一学期</a:t>
            </a:r>
            <a:r>
              <a:rPr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+ </a:t>
            </a:r>
            <a:r>
              <a:rPr lang="zh-CN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第二学期</a:t>
            </a:r>
            <a:r>
              <a:rPr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+ </a:t>
            </a:r>
            <a:r>
              <a:rPr lang="zh-CN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实习</a:t>
            </a:r>
            <a:r>
              <a:rPr spc="-26" dirty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(</a:t>
            </a:r>
            <a:r>
              <a:rPr 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4-5</a:t>
            </a:r>
            <a:r>
              <a:rPr lang="zh-CN" altLang="fr-FR"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个月</a:t>
            </a:r>
            <a:r>
              <a:rPr dirty="0" smtClean="0">
                <a:solidFill>
                  <a:srgbClr val="1F497D"/>
                </a:solidFill>
                <a:latin typeface="Arial" panose="020B0604020202020204"/>
                <a:cs typeface="Arial" panose="020B0604020202020204"/>
                <a:sym typeface="+mn-ea"/>
              </a:rPr>
              <a:t>)</a:t>
            </a:r>
            <a:endParaRPr dirty="0">
              <a:solidFill>
                <a:srgbClr val="1F497D"/>
              </a:solidFill>
              <a:latin typeface="Arial" panose="020B0604020202020204"/>
              <a:cs typeface="Arial" panose="020B0604020202020204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性质：工程师文凭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授课语言：第一年英语、第二年法语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学费：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12000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</a:t>
            </a:r>
            <a:r>
              <a:rPr lang="en-US" altLang="zh-CN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b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后续发展：进入职场或攻读博士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1"/>
          <p:cNvSpPr>
            <a:spLocks noChangeArrowheads="1"/>
          </p:cNvSpPr>
          <p:nvPr/>
        </p:nvSpPr>
        <p:spPr bwMode="auto">
          <a:xfrm>
            <a:off x="305254" y="4674306"/>
            <a:ext cx="1270192" cy="129756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35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/>
          <a:srcRect l="790" t="2894" b="465"/>
          <a:stretch>
            <a:fillRect/>
          </a:stretch>
        </p:blipFill>
        <p:spPr>
          <a:xfrm>
            <a:off x="494499" y="4873016"/>
            <a:ext cx="892306" cy="885898"/>
          </a:xfrm>
          <a:prstGeom prst="rect">
            <a:avLst/>
          </a:prstGeom>
        </p:spPr>
      </p:pic>
      <p:pic>
        <p:nvPicPr>
          <p:cNvPr id="30" name="图形 29" descr="水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01235" y="5112138"/>
            <a:ext cx="172104" cy="1646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455" y="1535430"/>
            <a:ext cx="9144000" cy="5197475"/>
            <a:chOff x="22" y="1565"/>
            <a:chExt cx="14400" cy="8185"/>
          </a:xfrm>
        </p:grpSpPr>
        <p:sp>
          <p:nvSpPr>
            <p:cNvPr id="24621" name="矩形 6"/>
            <p:cNvSpPr>
              <a:spLocks noChangeArrowheads="1"/>
            </p:cNvSpPr>
            <p:nvPr/>
          </p:nvSpPr>
          <p:spPr bwMode="auto">
            <a:xfrm>
              <a:off x="22" y="7302"/>
              <a:ext cx="14400" cy="2148"/>
            </a:xfrm>
            <a:prstGeom prst="rect">
              <a:avLst/>
            </a:prstGeom>
            <a:solidFill>
              <a:srgbClr val="10264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825" y="7334"/>
              <a:ext cx="9597" cy="2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2" indent="-285750" algn="l">
                <a:lnSpc>
                  <a:spcPct val="100000"/>
                </a:lnSpc>
                <a:buClr>
                  <a:srgbClr val="102648"/>
                </a:buClr>
                <a:buSzTx/>
                <a:buFont typeface="System Font Regular"/>
                <a:buChar char="&gt;"/>
              </a:pPr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法国最重要的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造船基地(STX: Queen Mary 2)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2" indent="-285750" algn="l">
                <a:lnSpc>
                  <a:spcPct val="100000"/>
                </a:lnSpc>
                <a:buClr>
                  <a:srgbClr val="102648"/>
                </a:buClr>
                <a:buSzTx/>
                <a:buFont typeface="System Font Regular"/>
                <a:buChar char="&gt;"/>
              </a:pPr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法国第二大飞机基地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2" indent="-285750" algn="l">
                <a:lnSpc>
                  <a:spcPct val="100000"/>
                </a:lnSpc>
                <a:buClr>
                  <a:srgbClr val="102648"/>
                </a:buClr>
                <a:buSzTx/>
                <a:buFont typeface="System Font Regular"/>
                <a:buChar char="&gt;"/>
              </a:pPr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Open Sans" panose="020B0606030504020204" charset="0"/>
                </a:rPr>
                <a:t>法国第一个拥有有轨电车的城市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2" indent="-285750" algn="l">
                <a:lnSpc>
                  <a:spcPct val="100000"/>
                </a:lnSpc>
                <a:buClr>
                  <a:srgbClr val="102648"/>
                </a:buClr>
                <a:buSzTx/>
                <a:buFont typeface="System Font Regular"/>
                <a:buChar char="&gt;"/>
              </a:pPr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机械岛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2" indent="-285750" algn="l">
                <a:lnSpc>
                  <a:spcPct val="100000"/>
                </a:lnSpc>
                <a:buClr>
                  <a:srgbClr val="102648"/>
                </a:buClr>
                <a:buSzTx/>
                <a:buFont typeface="System Font Regular"/>
                <a:buChar char="&gt;"/>
              </a:pP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Muscadet 慕斯卡德 白葡萄酒 产地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5000"/>
                </a:lnSpc>
              </a:pPr>
              <a:endParaRPr lang="en-US" altLang="zh-CN" sz="1500" b="1" dirty="0">
                <a:solidFill>
                  <a:schemeClr val="bg1"/>
                </a:solidFill>
                <a:latin typeface="Titillium" pitchFamily="50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4" y="1565"/>
              <a:ext cx="4321" cy="28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5"/>
            <a:srcRect l="649" r="1" b="10162"/>
            <a:stretch>
              <a:fillRect/>
            </a:stretch>
          </p:blipFill>
          <p:spPr>
            <a:xfrm>
              <a:off x="598" y="1596"/>
              <a:ext cx="4370" cy="281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5" y="1565"/>
              <a:ext cx="4321" cy="287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" y="4572"/>
              <a:ext cx="4370" cy="271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" y="4443"/>
              <a:ext cx="2874" cy="276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86" y="4627"/>
              <a:ext cx="4321" cy="2660"/>
            </a:xfrm>
            <a:prstGeom prst="rect">
              <a:avLst/>
            </a:prstGeom>
          </p:spPr>
        </p:pic>
      </p:grpSp>
      <p:sp>
        <p:nvSpPr>
          <p:cNvPr id="3" name="Espace réservé du texte 1"/>
          <p:cNvSpPr>
            <a:spLocks noGrp="1"/>
          </p:cNvSpPr>
          <p:nvPr/>
        </p:nvSpPr>
        <p:spPr>
          <a:xfrm>
            <a:off x="972185" y="822960"/>
            <a:ext cx="4395470" cy="487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一、城市介绍</a:t>
            </a:r>
            <a:r>
              <a:rPr lang="en-US" altLang="zh-CN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——</a:t>
            </a: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南特</a:t>
            </a:r>
            <a:endParaRPr lang="zh-CN" altLang="fr-FR" sz="28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03204" y="571827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87284" y="5203671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三、招生项目之四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679450" y="1166495"/>
            <a:ext cx="6200775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快速工程师项目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—18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个专业方向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  <p:sp>
        <p:nvSpPr>
          <p:cNvPr id="3" name="Espace réservé du texte 2"/>
          <p:cNvSpPr>
            <a:spLocks noGrp="1"/>
          </p:cNvSpPr>
          <p:nvPr/>
        </p:nvSpPr>
        <p:spPr>
          <a:xfrm>
            <a:off x="834390" y="3280410"/>
            <a:ext cx="1915160" cy="243903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di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FAB600"/>
                </a:solidFill>
                <a:latin typeface="Titillium Regular"/>
                <a:ea typeface="+mn-ea"/>
                <a:cs typeface="Titillium Regular"/>
              </a:defRPr>
            </a:lvl1pPr>
            <a:lvl2pPr marL="0" indent="0" algn="dist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baseline="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2pPr>
            <a:lvl3pPr marL="0" indent="-179705" algn="dist" defTabSz="914400" rtl="0" eaLnBrk="1" latinLnBrk="0" hangingPunct="1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 kern="1200">
                <a:solidFill>
                  <a:schemeClr val="tx1"/>
                </a:solidFill>
                <a:latin typeface="Titillium Regular"/>
                <a:ea typeface="+mn-ea"/>
                <a:cs typeface="Titillium Regular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制造业</a:t>
            </a:r>
            <a:endParaRPr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航空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嵌入式控制和电网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材料和制造工艺的机械工程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产品工程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机器人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工业工程</a:t>
            </a:r>
            <a:endParaRPr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7365" y="3280410"/>
            <a:ext cx="254000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地质、土木与环境工程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土木工程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住宅与城市环境工程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数字城市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73750" y="3280410"/>
            <a:ext cx="2540000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数字经济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计算机科学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数据分析及其在信号和图像处理中的应用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数学与应用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力学建模与仿真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虚拟现实</a:t>
            </a:r>
            <a:endParaRPr lang="zh-CN" altLang="en-US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68" y="1675648"/>
            <a:ext cx="3929129" cy="13550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680" y="1675765"/>
            <a:ext cx="4817110" cy="13550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87284" y="5203671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三、招生项目之四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679450" y="1166495"/>
            <a:ext cx="600710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快速工程师项目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—18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个专业方向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975" y="2016760"/>
            <a:ext cx="7724775" cy="1713865"/>
          </a:xfrm>
          <a:prstGeom prst="rect">
            <a:avLst/>
          </a:prstGeom>
        </p:spPr>
      </p:pic>
      <p:sp>
        <p:nvSpPr>
          <p:cNvPr id="13" name="Espace réservé du texte 2"/>
          <p:cNvSpPr>
            <a:spLocks noGrp="1"/>
          </p:cNvSpPr>
          <p:nvPr/>
        </p:nvSpPr>
        <p:spPr>
          <a:xfrm>
            <a:off x="1138555" y="4055745"/>
            <a:ext cx="2003425" cy="19380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di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FAB600"/>
                </a:solidFill>
                <a:latin typeface="Titillium Regular"/>
                <a:ea typeface="+mn-ea"/>
                <a:cs typeface="Titillium Regular"/>
              </a:defRPr>
            </a:lvl1pPr>
            <a:lvl2pPr marL="0" indent="0" algn="dist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baseline="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2pPr>
            <a:lvl3pPr marL="0" indent="-179705" algn="dist" defTabSz="914400" rtl="0" eaLnBrk="1" latinLnBrk="0" hangingPunct="1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 kern="1200">
                <a:solidFill>
                  <a:schemeClr val="tx1"/>
                </a:solidFill>
                <a:latin typeface="Titillium Regular"/>
                <a:ea typeface="+mn-ea"/>
                <a:cs typeface="Titillium Regular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能源与海洋</a:t>
            </a:r>
            <a:endParaRPr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能源生产与管理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流体力学与海洋工程</a:t>
            </a:r>
            <a:endParaRPr sz="1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动力和运输</a:t>
            </a: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72000" y="4147185"/>
            <a:ext cx="2540000" cy="9734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大健康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生命科学与医疗保健数字科学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475740" y="2635250"/>
            <a:ext cx="6426835" cy="20104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申请对象：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理工科方向大四或毕业生，专业成绩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分以上，英语成绩雅思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6.5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以上，目标明确，有一定的陌生环境适应能力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录取：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材料审核</a:t>
            </a:r>
            <a:r>
              <a:rPr lang="en-US" altLang="zh-CN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18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远程面试</a:t>
            </a: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三、招生项目之四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/>
        </p:nvSpPr>
        <p:spPr>
          <a:xfrm>
            <a:off x="679450" y="1166495"/>
            <a:ext cx="600710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快速工程师项目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申请与录取</a:t>
            </a:r>
            <a:endParaRPr lang="zh-CN" altLang="en-US" sz="25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7205" y="2562860"/>
            <a:ext cx="5421630" cy="3156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（所有申请材料为英文版本，</a:t>
            </a: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PDF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文档）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、本科学历证明</a:t>
            </a: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在读证明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、简历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、动机信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、大学各学期成绩单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、英语水平证明（雅思6.5以上或同等水平证明)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r>
              <a:rPr lang="en-US" altLang="zh-CN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9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、推荐信一封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algn="l" defTabSz="914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endParaRPr lang="zh-CN" altLang="en-US" sz="17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87284" y="5203671"/>
            <a:ext cx="1606550" cy="88900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/>
        </p:nvSpPr>
        <p:spPr>
          <a:xfrm>
            <a:off x="683895" y="548640"/>
            <a:ext cx="3218815" cy="464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sym typeface="+mn-ea"/>
              </a:rPr>
              <a:t>三、招生项目之四</a:t>
            </a:r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</a:schemeClr>
              </a:solidFill>
              <a:latin typeface="+mn-ea"/>
              <a:cs typeface="华文中宋" panose="02010600040101010101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/>
        </p:nvSpPr>
        <p:spPr>
          <a:xfrm>
            <a:off x="679450" y="1166495"/>
            <a:ext cx="600710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500" b="1" dirty="0">
                <a:latin typeface="+mj-ea"/>
                <a:ea typeface="+mj-ea"/>
                <a:cs typeface="+mj-ea"/>
              </a:rPr>
              <a:t>快速工程师项目</a:t>
            </a:r>
            <a:r>
              <a:rPr lang="en-US" altLang="zh-CN" sz="2500" b="1" dirty="0">
                <a:latin typeface="+mj-ea"/>
                <a:ea typeface="+mj-ea"/>
                <a:cs typeface="+mj-ea"/>
              </a:rPr>
              <a:t>—</a:t>
            </a:r>
            <a:r>
              <a:rPr lang="zh-CN" altLang="en-US" sz="2500" b="1" dirty="0">
                <a:latin typeface="+mj-ea"/>
                <a:ea typeface="+mj-ea"/>
                <a:cs typeface="+mj-ea"/>
              </a:rPr>
              <a:t>申请材料</a:t>
            </a:r>
            <a:endParaRPr lang="en-US" altLang="zh-CN" sz="2500" b="1" dirty="0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9515" y="2096135"/>
            <a:ext cx="6464935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2" indent="0" algn="l">
              <a:buNone/>
              <a:defRPr/>
            </a:pPr>
            <a:endParaRPr lang="en-US" altLang="zh-CN" sz="19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l">
              <a:buNone/>
              <a:defRPr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</a:t>
            </a: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李春来</a:t>
            </a: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138 0988 6889</a:t>
            </a:r>
            <a:endParaRPr lang="en-US" altLang="zh-CN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lichunlai@ec-nantes.cn</a:t>
            </a: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endParaRPr lang="en-US" altLang="zh-CN" sz="19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ctr">
              <a:buNone/>
              <a:defRPr/>
            </a:pPr>
            <a:endParaRPr lang="zh-CN" altLang="en-US" sz="2500" b="1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ctr">
              <a:buNone/>
              <a:defRPr/>
            </a:pPr>
            <a:r>
              <a:rPr lang="zh-CN" altLang="en-US" sz="2700" b="1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见证你美好的青春岁月</a:t>
            </a:r>
            <a:endParaRPr lang="en-US" altLang="zh-CN" sz="27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ctr">
              <a:buNone/>
              <a:defRPr/>
            </a:pPr>
            <a:r>
              <a:rPr lang="zh-CN" altLang="en-US" sz="2700" b="1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南特中央理工欢迎你，我的新同学</a:t>
            </a:r>
            <a:endParaRPr lang="zh-CN" altLang="en-US" sz="3200" b="1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ctr">
              <a:buNone/>
              <a:defRPr/>
            </a:pPr>
            <a:endParaRPr lang="zh-CN" altLang="en-US" sz="32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650" y="908685"/>
            <a:ext cx="2377440" cy="570865"/>
          </a:xfr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tx1"/>
                </a:solidFill>
                <a:latin typeface="宋体" panose="02010600030101010101" pitchFamily="2" charset="-122"/>
                <a:ea typeface="华文中宋" panose="02010600040101010101" charset="-122"/>
              </a:rPr>
              <a:t>项目咨询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88224" y="537321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1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"/>
          <a:stretch>
            <a:fillRect/>
          </a:stretch>
        </p:blipFill>
        <p:spPr bwMode="auto">
          <a:xfrm>
            <a:off x="6350" y="1125220"/>
            <a:ext cx="91374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矩形 12"/>
          <p:cNvSpPr>
            <a:spLocks noChangeArrowheads="1"/>
          </p:cNvSpPr>
          <p:nvPr/>
        </p:nvSpPr>
        <p:spPr bwMode="auto">
          <a:xfrm>
            <a:off x="0" y="4833510"/>
            <a:ext cx="9144000" cy="1167240"/>
          </a:xfrm>
          <a:prstGeom prst="rect">
            <a:avLst/>
          </a:prstGeom>
          <a:solidFill>
            <a:srgbClr val="FAB600">
              <a:alpha val="89000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35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7" name="文本框 18"/>
          <p:cNvSpPr>
            <a:spLocks noChangeArrowheads="1"/>
          </p:cNvSpPr>
          <p:nvPr/>
        </p:nvSpPr>
        <p:spPr bwMode="auto">
          <a:xfrm>
            <a:off x="2050821" y="4833510"/>
            <a:ext cx="7086601" cy="112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4035"/>
              </a:lnSpc>
            </a:pPr>
            <a:r>
              <a:rPr lang="zh-CN" altLang="en-US" sz="2100" b="1" dirty="0">
                <a:solidFill>
                  <a:srgbClr val="262626"/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  <a:sym typeface="Open Sans" panose="020B0606030504020204" charset="0"/>
              </a:rPr>
              <a:t>南特中央理工</a:t>
            </a:r>
            <a:r>
              <a:rPr lang="en-US" altLang="zh-CN" sz="2100" b="1" dirty="0">
                <a:solidFill>
                  <a:srgbClr val="262626"/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  <a:sym typeface="Open Sans" panose="020B0606030504020204" charset="0"/>
              </a:rPr>
              <a:t>Ecole Centrale de Nantes</a:t>
            </a:r>
            <a:endParaRPr lang="en-US" altLang="zh-CN" sz="2100" b="1" dirty="0">
              <a:solidFill>
                <a:srgbClr val="262626"/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  <a:sym typeface="Open Sans" panose="020B0606030504020204" charset="0"/>
            </a:endParaRPr>
          </a:p>
          <a:p>
            <a:pPr>
              <a:lnSpc>
                <a:spcPts val="4035"/>
              </a:lnSpc>
            </a:pPr>
            <a:r>
              <a:rPr lang="zh-CN" altLang="en-US" sz="2100" b="1" dirty="0">
                <a:solidFill>
                  <a:srgbClr val="262626"/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  <a:sym typeface="Open Sans" panose="020B0606030504020204" charset="0"/>
              </a:rPr>
              <a:t>                  </a:t>
            </a:r>
            <a:r>
              <a:rPr lang="en-US" altLang="zh-CN" sz="2100" b="1" dirty="0">
                <a:solidFill>
                  <a:srgbClr val="262626"/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  <a:sym typeface="Open Sans" panose="020B0606030504020204" charset="0"/>
              </a:rPr>
              <a:t>——  A </a:t>
            </a:r>
            <a:r>
              <a:rPr lang="fr-FR" altLang="zh-CN" sz="2100" b="1" dirty="0">
                <a:solidFill>
                  <a:srgbClr val="262626"/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  <a:sym typeface="Open Sans" panose="020B0606030504020204" charset="0"/>
              </a:rPr>
              <a:t>French Elite Engineering Institute</a:t>
            </a:r>
            <a:endParaRPr lang="zh-CN" altLang="en-US" sz="2100" b="1" dirty="0">
              <a:solidFill>
                <a:srgbClr val="262626"/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  <a:sym typeface="Open Sans" panose="020B0606030504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2035" y="620395"/>
            <a:ext cx="39312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fr-FR" sz="2800" b="1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二、学校介绍</a:t>
            </a:r>
            <a:endParaRPr lang="zh-CN" altLang="fr-FR" sz="2800" b="1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正五边形 22"/>
          <p:cNvSpPr>
            <a:spLocks noChangeArrowheads="1"/>
          </p:cNvSpPr>
          <p:nvPr/>
        </p:nvSpPr>
        <p:spPr bwMode="auto">
          <a:xfrm rot="2178224">
            <a:off x="3265383" y="2273930"/>
            <a:ext cx="2803922" cy="2734865"/>
          </a:xfrm>
          <a:prstGeom prst="pentagon">
            <a:avLst/>
          </a:prstGeom>
          <a:noFill/>
          <a:ln w="12700" cap="flat" cmpd="sng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sz="135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任意多边形 8"/>
          <p:cNvSpPr>
            <a:spLocks noChangeArrowheads="1"/>
          </p:cNvSpPr>
          <p:nvPr/>
        </p:nvSpPr>
        <p:spPr bwMode="auto">
          <a:xfrm rot="2157231">
            <a:off x="5056028" y="2223598"/>
            <a:ext cx="741759" cy="741760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102648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0" name="任意多边形 10"/>
          <p:cNvSpPr>
            <a:spLocks noChangeArrowheads="1"/>
          </p:cNvSpPr>
          <p:nvPr/>
        </p:nvSpPr>
        <p:spPr bwMode="auto">
          <a:xfrm rot="2157231">
            <a:off x="5527975" y="3726935"/>
            <a:ext cx="742950" cy="741759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102648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1" name="任意多边形 12"/>
          <p:cNvSpPr>
            <a:spLocks noChangeArrowheads="1"/>
          </p:cNvSpPr>
          <p:nvPr/>
        </p:nvSpPr>
        <p:spPr bwMode="auto">
          <a:xfrm rot="2157231">
            <a:off x="4211836" y="4631696"/>
            <a:ext cx="741759" cy="741760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FAB600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2" name="任意多边形 14"/>
          <p:cNvSpPr>
            <a:spLocks noChangeArrowheads="1"/>
          </p:cNvSpPr>
          <p:nvPr/>
        </p:nvSpPr>
        <p:spPr bwMode="auto">
          <a:xfrm rot="2157231">
            <a:off x="2756709" y="3700209"/>
            <a:ext cx="741759" cy="741759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102648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3" name="任意多边形 16"/>
          <p:cNvSpPr>
            <a:spLocks noChangeArrowheads="1"/>
          </p:cNvSpPr>
          <p:nvPr/>
        </p:nvSpPr>
        <p:spPr bwMode="auto">
          <a:xfrm rot="2157231">
            <a:off x="3324200" y="2197883"/>
            <a:ext cx="742950" cy="741760"/>
          </a:xfrm>
          <a:custGeom>
            <a:avLst/>
            <a:gdLst>
              <a:gd name="T0" fmla="*/ 0 w 1635124"/>
              <a:gd name="T1" fmla="*/ 817562 h 1635124"/>
              <a:gd name="T2" fmla="*/ 817562 w 1635124"/>
              <a:gd name="T3" fmla="*/ 0 h 1635124"/>
              <a:gd name="T4" fmla="*/ 1635124 w 1635124"/>
              <a:gd name="T5" fmla="*/ 817562 h 1635124"/>
              <a:gd name="T6" fmla="*/ 817562 w 1635124"/>
              <a:gd name="T7" fmla="*/ 1635124 h 1635124"/>
              <a:gd name="T8" fmla="*/ 0 w 1635124"/>
              <a:gd name="T9" fmla="*/ 817562 h 1635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5124"/>
              <a:gd name="T16" fmla="*/ 0 h 1635124"/>
              <a:gd name="T17" fmla="*/ 1635124 w 1635124"/>
              <a:gd name="T18" fmla="*/ 1635124 h 1635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5124" h="1635124">
                <a:moveTo>
                  <a:pt x="0" y="817562"/>
                </a:moveTo>
                <a:cubicBezTo>
                  <a:pt x="0" y="366035"/>
                  <a:pt x="366035" y="0"/>
                  <a:pt x="817562" y="0"/>
                </a:cubicBezTo>
                <a:cubicBezTo>
                  <a:pt x="1269089" y="0"/>
                  <a:pt x="1635124" y="366035"/>
                  <a:pt x="1635124" y="817562"/>
                </a:cubicBezTo>
                <a:cubicBezTo>
                  <a:pt x="1635124" y="1269089"/>
                  <a:pt x="1269089" y="1635124"/>
                  <a:pt x="817562" y="1635124"/>
                </a:cubicBezTo>
                <a:cubicBezTo>
                  <a:pt x="366035" y="1635124"/>
                  <a:pt x="0" y="1269089"/>
                  <a:pt x="0" y="817562"/>
                </a:cubicBezTo>
                <a:close/>
              </a:path>
            </a:pathLst>
          </a:custGeom>
          <a:solidFill>
            <a:srgbClr val="102648"/>
          </a:solidFill>
          <a:ln w="12700" cap="flat" cmpd="sng">
            <a:solidFill>
              <a:srgbClr val="FFFFFF"/>
            </a:solidFill>
            <a:miter lim="800000"/>
          </a:ln>
        </p:spPr>
        <p:txBody>
          <a:bodyPr lIns="210074" tIns="210074" rIns="210074" bIns="210074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6" name="Freeform 39"/>
          <p:cNvSpPr>
            <a:spLocks noEditPoints="1" noChangeArrowheads="1"/>
          </p:cNvSpPr>
          <p:nvPr/>
        </p:nvSpPr>
        <p:spPr bwMode="auto">
          <a:xfrm>
            <a:off x="5196617" y="2364172"/>
            <a:ext cx="457200" cy="391716"/>
          </a:xfrm>
          <a:custGeom>
            <a:avLst/>
            <a:gdLst>
              <a:gd name="T0" fmla="*/ 194 w 200"/>
              <a:gd name="T1" fmla="*/ 155 h 170"/>
              <a:gd name="T2" fmla="*/ 186 w 200"/>
              <a:gd name="T3" fmla="*/ 99 h 170"/>
              <a:gd name="T4" fmla="*/ 183 w 200"/>
              <a:gd name="T5" fmla="*/ 95 h 170"/>
              <a:gd name="T6" fmla="*/ 120 w 200"/>
              <a:gd name="T7" fmla="*/ 96 h 170"/>
              <a:gd name="T8" fmla="*/ 119 w 200"/>
              <a:gd name="T9" fmla="*/ 119 h 170"/>
              <a:gd name="T10" fmla="*/ 105 w 200"/>
              <a:gd name="T11" fmla="*/ 74 h 170"/>
              <a:gd name="T12" fmla="*/ 142 w 200"/>
              <a:gd name="T13" fmla="*/ 65 h 170"/>
              <a:gd name="T14" fmla="*/ 132 w 200"/>
              <a:gd name="T15" fmla="*/ 45 h 170"/>
              <a:gd name="T16" fmla="*/ 131 w 200"/>
              <a:gd name="T17" fmla="*/ 1 h 170"/>
              <a:gd name="T18" fmla="*/ 69 w 200"/>
              <a:gd name="T19" fmla="*/ 0 h 170"/>
              <a:gd name="T20" fmla="*/ 65 w 200"/>
              <a:gd name="T21" fmla="*/ 4 h 170"/>
              <a:gd name="T22" fmla="*/ 58 w 200"/>
              <a:gd name="T23" fmla="*/ 60 h 170"/>
              <a:gd name="T24" fmla="*/ 55 w 200"/>
              <a:gd name="T25" fmla="*/ 65 h 170"/>
              <a:gd name="T26" fmla="*/ 53 w 200"/>
              <a:gd name="T27" fmla="*/ 71 h 170"/>
              <a:gd name="T28" fmla="*/ 55 w 200"/>
              <a:gd name="T29" fmla="*/ 74 h 170"/>
              <a:gd name="T30" fmla="*/ 92 w 200"/>
              <a:gd name="T31" fmla="*/ 74 h 170"/>
              <a:gd name="T32" fmla="*/ 79 w 200"/>
              <a:gd name="T33" fmla="*/ 119 h 170"/>
              <a:gd name="T34" fmla="*/ 78 w 200"/>
              <a:gd name="T35" fmla="*/ 96 h 170"/>
              <a:gd name="T36" fmla="*/ 16 w 200"/>
              <a:gd name="T37" fmla="*/ 95 h 170"/>
              <a:gd name="T38" fmla="*/ 12 w 200"/>
              <a:gd name="T39" fmla="*/ 99 h 170"/>
              <a:gd name="T40" fmla="*/ 4 w 200"/>
              <a:gd name="T41" fmla="*/ 155 h 170"/>
              <a:gd name="T42" fmla="*/ 2 w 200"/>
              <a:gd name="T43" fmla="*/ 160 h 170"/>
              <a:gd name="T44" fmla="*/ 0 w 200"/>
              <a:gd name="T45" fmla="*/ 166 h 170"/>
              <a:gd name="T46" fmla="*/ 2 w 200"/>
              <a:gd name="T47" fmla="*/ 170 h 170"/>
              <a:gd name="T48" fmla="*/ 86 w 200"/>
              <a:gd name="T49" fmla="*/ 170 h 170"/>
              <a:gd name="T50" fmla="*/ 86 w 200"/>
              <a:gd name="T51" fmla="*/ 155 h 170"/>
              <a:gd name="T52" fmla="*/ 79 w 200"/>
              <a:gd name="T53" fmla="*/ 133 h 170"/>
              <a:gd name="T54" fmla="*/ 119 w 200"/>
              <a:gd name="T55" fmla="*/ 140 h 170"/>
              <a:gd name="T56" fmla="*/ 111 w 200"/>
              <a:gd name="T57" fmla="*/ 157 h 170"/>
              <a:gd name="T58" fmla="*/ 108 w 200"/>
              <a:gd name="T59" fmla="*/ 163 h 170"/>
              <a:gd name="T60" fmla="*/ 107 w 200"/>
              <a:gd name="T61" fmla="*/ 168 h 170"/>
              <a:gd name="T62" fmla="*/ 112 w 200"/>
              <a:gd name="T63" fmla="*/ 170 h 170"/>
              <a:gd name="T64" fmla="*/ 196 w 200"/>
              <a:gd name="T65" fmla="*/ 160 h 170"/>
              <a:gd name="T66" fmla="*/ 23 w 200"/>
              <a:gd name="T67" fmla="*/ 133 h 170"/>
              <a:gd name="T68" fmla="*/ 68 w 200"/>
              <a:gd name="T69" fmla="*/ 106 h 170"/>
              <a:gd name="T70" fmla="*/ 76 w 200"/>
              <a:gd name="T71" fmla="*/ 37 h 170"/>
              <a:gd name="T72" fmla="*/ 121 w 200"/>
              <a:gd name="T73" fmla="*/ 10 h 170"/>
              <a:gd name="T74" fmla="*/ 76 w 200"/>
              <a:gd name="T75" fmla="*/ 37 h 170"/>
              <a:gd name="T76" fmla="*/ 130 w 200"/>
              <a:gd name="T77" fmla="*/ 133 h 170"/>
              <a:gd name="T78" fmla="*/ 175 w 200"/>
              <a:gd name="T79" fmla="*/ 106 h 17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"/>
              <a:gd name="T121" fmla="*/ 0 h 170"/>
              <a:gd name="T122" fmla="*/ 200 w 200"/>
              <a:gd name="T123" fmla="*/ 170 h 17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" h="170">
                <a:moveTo>
                  <a:pt x="196" y="160"/>
                </a:moveTo>
                <a:cubicBezTo>
                  <a:pt x="196" y="159"/>
                  <a:pt x="195" y="157"/>
                  <a:pt x="194" y="155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6" y="99"/>
                  <a:pt x="186" y="99"/>
                  <a:pt x="186" y="99"/>
                </a:cubicBezTo>
                <a:cubicBezTo>
                  <a:pt x="186" y="98"/>
                  <a:pt x="186" y="97"/>
                  <a:pt x="185" y="96"/>
                </a:cubicBezTo>
                <a:cubicBezTo>
                  <a:pt x="184" y="96"/>
                  <a:pt x="184" y="95"/>
                  <a:pt x="183" y="95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22" y="95"/>
                  <a:pt x="121" y="96"/>
                  <a:pt x="120" y="96"/>
                </a:cubicBezTo>
                <a:cubicBezTo>
                  <a:pt x="119" y="97"/>
                  <a:pt x="119" y="98"/>
                  <a:pt x="119" y="99"/>
                </a:cubicBezTo>
                <a:cubicBezTo>
                  <a:pt x="119" y="119"/>
                  <a:pt x="119" y="119"/>
                  <a:pt x="119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5" y="74"/>
                  <a:pt x="145" y="71"/>
                  <a:pt x="142" y="65"/>
                </a:cubicBezTo>
                <a:cubicBezTo>
                  <a:pt x="142" y="64"/>
                  <a:pt x="141" y="62"/>
                  <a:pt x="140" y="60"/>
                </a:cubicBezTo>
                <a:cubicBezTo>
                  <a:pt x="132" y="45"/>
                  <a:pt x="132" y="45"/>
                  <a:pt x="132" y="45"/>
                </a:cubicBezTo>
                <a:cubicBezTo>
                  <a:pt x="132" y="4"/>
                  <a:pt x="132" y="4"/>
                  <a:pt x="132" y="4"/>
                </a:cubicBezTo>
                <a:cubicBezTo>
                  <a:pt x="132" y="3"/>
                  <a:pt x="132" y="2"/>
                  <a:pt x="131" y="1"/>
                </a:cubicBezTo>
                <a:cubicBezTo>
                  <a:pt x="130" y="0"/>
                  <a:pt x="129" y="0"/>
                  <a:pt x="128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8" y="0"/>
                  <a:pt x="67" y="0"/>
                  <a:pt x="66" y="1"/>
                </a:cubicBezTo>
                <a:cubicBezTo>
                  <a:pt x="66" y="2"/>
                  <a:pt x="65" y="3"/>
                  <a:pt x="65" y="4"/>
                </a:cubicBezTo>
                <a:cubicBezTo>
                  <a:pt x="65" y="45"/>
                  <a:pt x="65" y="45"/>
                  <a:pt x="65" y="45"/>
                </a:cubicBezTo>
                <a:cubicBezTo>
                  <a:pt x="58" y="60"/>
                  <a:pt x="58" y="60"/>
                  <a:pt x="58" y="60"/>
                </a:cubicBezTo>
                <a:cubicBezTo>
                  <a:pt x="57" y="61"/>
                  <a:pt x="57" y="61"/>
                  <a:pt x="57" y="61"/>
                </a:cubicBezTo>
                <a:cubicBezTo>
                  <a:pt x="56" y="63"/>
                  <a:pt x="56" y="64"/>
                  <a:pt x="55" y="65"/>
                </a:cubicBezTo>
                <a:cubicBezTo>
                  <a:pt x="55" y="65"/>
                  <a:pt x="54" y="66"/>
                  <a:pt x="54" y="68"/>
                </a:cubicBezTo>
                <a:cubicBezTo>
                  <a:pt x="53" y="69"/>
                  <a:pt x="53" y="70"/>
                  <a:pt x="53" y="71"/>
                </a:cubicBezTo>
                <a:cubicBezTo>
                  <a:pt x="53" y="71"/>
                  <a:pt x="53" y="72"/>
                  <a:pt x="53" y="73"/>
                </a:cubicBezTo>
                <a:cubicBezTo>
                  <a:pt x="54" y="73"/>
                  <a:pt x="54" y="74"/>
                  <a:pt x="55" y="74"/>
                </a:cubicBezTo>
                <a:cubicBezTo>
                  <a:pt x="56" y="74"/>
                  <a:pt x="57" y="75"/>
                  <a:pt x="58" y="74"/>
                </a:cubicBezTo>
                <a:cubicBezTo>
                  <a:pt x="92" y="74"/>
                  <a:pt x="92" y="74"/>
                  <a:pt x="92" y="74"/>
                </a:cubicBezTo>
                <a:cubicBezTo>
                  <a:pt x="92" y="119"/>
                  <a:pt x="92" y="119"/>
                  <a:pt x="92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98"/>
                  <a:pt x="78" y="97"/>
                  <a:pt x="78" y="96"/>
                </a:cubicBezTo>
                <a:cubicBezTo>
                  <a:pt x="77" y="96"/>
                  <a:pt x="76" y="95"/>
                  <a:pt x="75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14" y="95"/>
                  <a:pt x="14" y="96"/>
                  <a:pt x="13" y="96"/>
                </a:cubicBezTo>
                <a:cubicBezTo>
                  <a:pt x="12" y="97"/>
                  <a:pt x="12" y="98"/>
                  <a:pt x="12" y="99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4" y="155"/>
                  <a:pt x="4" y="155"/>
                  <a:pt x="4" y="155"/>
                </a:cubicBezTo>
                <a:cubicBezTo>
                  <a:pt x="4" y="155"/>
                  <a:pt x="4" y="156"/>
                  <a:pt x="3" y="157"/>
                </a:cubicBezTo>
                <a:cubicBezTo>
                  <a:pt x="3" y="158"/>
                  <a:pt x="2" y="159"/>
                  <a:pt x="2" y="160"/>
                </a:cubicBezTo>
                <a:cubicBezTo>
                  <a:pt x="1" y="161"/>
                  <a:pt x="1" y="162"/>
                  <a:pt x="0" y="163"/>
                </a:cubicBezTo>
                <a:cubicBezTo>
                  <a:pt x="0" y="165"/>
                  <a:pt x="0" y="165"/>
                  <a:pt x="0" y="166"/>
                </a:cubicBezTo>
                <a:cubicBezTo>
                  <a:pt x="0" y="167"/>
                  <a:pt x="0" y="168"/>
                  <a:pt x="0" y="168"/>
                </a:cubicBezTo>
                <a:cubicBezTo>
                  <a:pt x="0" y="169"/>
                  <a:pt x="1" y="169"/>
                  <a:pt x="2" y="170"/>
                </a:cubicBezTo>
                <a:cubicBezTo>
                  <a:pt x="2" y="170"/>
                  <a:pt x="3" y="170"/>
                  <a:pt x="5" y="170"/>
                </a:cubicBezTo>
                <a:cubicBezTo>
                  <a:pt x="86" y="170"/>
                  <a:pt x="86" y="170"/>
                  <a:pt x="86" y="170"/>
                </a:cubicBezTo>
                <a:cubicBezTo>
                  <a:pt x="91" y="170"/>
                  <a:pt x="92" y="167"/>
                  <a:pt x="89" y="160"/>
                </a:cubicBezTo>
                <a:cubicBezTo>
                  <a:pt x="89" y="159"/>
                  <a:pt x="88" y="157"/>
                  <a:pt x="86" y="155"/>
                </a:cubicBezTo>
                <a:cubicBezTo>
                  <a:pt x="79" y="140"/>
                  <a:pt x="79" y="140"/>
                  <a:pt x="79" y="140"/>
                </a:cubicBezTo>
                <a:cubicBezTo>
                  <a:pt x="79" y="133"/>
                  <a:pt x="79" y="133"/>
                  <a:pt x="79" y="133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12" y="155"/>
                  <a:pt x="112" y="155"/>
                  <a:pt x="112" y="155"/>
                </a:cubicBezTo>
                <a:cubicBezTo>
                  <a:pt x="112" y="155"/>
                  <a:pt x="111" y="156"/>
                  <a:pt x="111" y="157"/>
                </a:cubicBezTo>
                <a:cubicBezTo>
                  <a:pt x="110" y="158"/>
                  <a:pt x="109" y="159"/>
                  <a:pt x="109" y="160"/>
                </a:cubicBezTo>
                <a:cubicBezTo>
                  <a:pt x="109" y="161"/>
                  <a:pt x="108" y="162"/>
                  <a:pt x="108" y="163"/>
                </a:cubicBezTo>
                <a:cubicBezTo>
                  <a:pt x="107" y="165"/>
                  <a:pt x="107" y="165"/>
                  <a:pt x="107" y="166"/>
                </a:cubicBezTo>
                <a:cubicBezTo>
                  <a:pt x="107" y="167"/>
                  <a:pt x="107" y="168"/>
                  <a:pt x="107" y="168"/>
                </a:cubicBezTo>
                <a:cubicBezTo>
                  <a:pt x="108" y="169"/>
                  <a:pt x="108" y="169"/>
                  <a:pt x="109" y="170"/>
                </a:cubicBezTo>
                <a:cubicBezTo>
                  <a:pt x="110" y="170"/>
                  <a:pt x="111" y="170"/>
                  <a:pt x="112" y="170"/>
                </a:cubicBezTo>
                <a:cubicBezTo>
                  <a:pt x="194" y="170"/>
                  <a:pt x="194" y="170"/>
                  <a:pt x="194" y="170"/>
                </a:cubicBezTo>
                <a:cubicBezTo>
                  <a:pt x="199" y="170"/>
                  <a:pt x="200" y="167"/>
                  <a:pt x="196" y="160"/>
                </a:cubicBezTo>
                <a:close/>
                <a:moveTo>
                  <a:pt x="68" y="133"/>
                </a:moveTo>
                <a:cubicBezTo>
                  <a:pt x="23" y="133"/>
                  <a:pt x="23" y="133"/>
                  <a:pt x="23" y="133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68" y="106"/>
                  <a:pt x="68" y="106"/>
                  <a:pt x="68" y="106"/>
                </a:cubicBezTo>
                <a:lnTo>
                  <a:pt x="68" y="133"/>
                </a:lnTo>
                <a:close/>
                <a:moveTo>
                  <a:pt x="76" y="37"/>
                </a:moveTo>
                <a:cubicBezTo>
                  <a:pt x="76" y="10"/>
                  <a:pt x="76" y="10"/>
                  <a:pt x="76" y="10"/>
                </a:cubicBezTo>
                <a:cubicBezTo>
                  <a:pt x="121" y="10"/>
                  <a:pt x="121" y="10"/>
                  <a:pt x="121" y="10"/>
                </a:cubicBezTo>
                <a:cubicBezTo>
                  <a:pt x="121" y="37"/>
                  <a:pt x="121" y="37"/>
                  <a:pt x="121" y="37"/>
                </a:cubicBezTo>
                <a:lnTo>
                  <a:pt x="76" y="37"/>
                </a:lnTo>
                <a:close/>
                <a:moveTo>
                  <a:pt x="175" y="133"/>
                </a:moveTo>
                <a:cubicBezTo>
                  <a:pt x="130" y="133"/>
                  <a:pt x="130" y="133"/>
                  <a:pt x="130" y="133"/>
                </a:cubicBezTo>
                <a:cubicBezTo>
                  <a:pt x="130" y="106"/>
                  <a:pt x="130" y="106"/>
                  <a:pt x="130" y="106"/>
                </a:cubicBezTo>
                <a:cubicBezTo>
                  <a:pt x="175" y="106"/>
                  <a:pt x="175" y="106"/>
                  <a:pt x="175" y="106"/>
                </a:cubicBezTo>
                <a:lnTo>
                  <a:pt x="175" y="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1517" name="组合 46"/>
          <p:cNvGrpSpPr/>
          <p:nvPr/>
        </p:nvGrpSpPr>
        <p:grpSpPr bwMode="auto">
          <a:xfrm>
            <a:off x="2929945" y="3846558"/>
            <a:ext cx="395288" cy="396478"/>
            <a:chOff x="0" y="0"/>
            <a:chExt cx="809625" cy="809625"/>
          </a:xfrm>
        </p:grpSpPr>
        <p:sp>
          <p:nvSpPr>
            <p:cNvPr id="21518" name="Freeform 28"/>
            <p:cNvSpPr>
              <a:spLocks noChangeArrowheads="1"/>
            </p:cNvSpPr>
            <p:nvPr/>
          </p:nvSpPr>
          <p:spPr bwMode="auto">
            <a:xfrm>
              <a:off x="0" y="0"/>
              <a:ext cx="403225" cy="406400"/>
            </a:xfrm>
            <a:custGeom>
              <a:avLst/>
              <a:gdLst>
                <a:gd name="T0" fmla="*/ 0 w 254"/>
                <a:gd name="T1" fmla="*/ 127 h 256"/>
                <a:gd name="T2" fmla="*/ 127 w 254"/>
                <a:gd name="T3" fmla="*/ 0 h 256"/>
                <a:gd name="T4" fmla="*/ 254 w 254"/>
                <a:gd name="T5" fmla="*/ 127 h 256"/>
                <a:gd name="T6" fmla="*/ 127 w 254"/>
                <a:gd name="T7" fmla="*/ 256 h 256"/>
                <a:gd name="T8" fmla="*/ 0 w 254"/>
                <a:gd name="T9" fmla="*/ 127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256"/>
                <a:gd name="T17" fmla="*/ 254 w 254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256">
                  <a:moveTo>
                    <a:pt x="0" y="127"/>
                  </a:moveTo>
                  <a:lnTo>
                    <a:pt x="127" y="0"/>
                  </a:lnTo>
                  <a:lnTo>
                    <a:pt x="254" y="127"/>
                  </a:lnTo>
                  <a:lnTo>
                    <a:pt x="127" y="256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19" name="Freeform 29"/>
            <p:cNvSpPr>
              <a:spLocks noChangeArrowheads="1"/>
            </p:cNvSpPr>
            <p:nvPr/>
          </p:nvSpPr>
          <p:spPr bwMode="auto">
            <a:xfrm>
              <a:off x="403225" y="0"/>
              <a:ext cx="406400" cy="406400"/>
            </a:xfrm>
            <a:custGeom>
              <a:avLst/>
              <a:gdLst>
                <a:gd name="T0" fmla="*/ 129 w 256"/>
                <a:gd name="T1" fmla="*/ 0 h 256"/>
                <a:gd name="T2" fmla="*/ 256 w 256"/>
                <a:gd name="T3" fmla="*/ 127 h 256"/>
                <a:gd name="T4" fmla="*/ 129 w 256"/>
                <a:gd name="T5" fmla="*/ 256 h 256"/>
                <a:gd name="T6" fmla="*/ 0 w 256"/>
                <a:gd name="T7" fmla="*/ 127 h 256"/>
                <a:gd name="T8" fmla="*/ 129 w 25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256"/>
                <a:gd name="T17" fmla="*/ 256 w 25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256">
                  <a:moveTo>
                    <a:pt x="129" y="0"/>
                  </a:moveTo>
                  <a:lnTo>
                    <a:pt x="256" y="127"/>
                  </a:lnTo>
                  <a:lnTo>
                    <a:pt x="129" y="256"/>
                  </a:lnTo>
                  <a:lnTo>
                    <a:pt x="0" y="12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20" name="Freeform 30"/>
            <p:cNvSpPr>
              <a:spLocks noChangeArrowheads="1"/>
            </p:cNvSpPr>
            <p:nvPr/>
          </p:nvSpPr>
          <p:spPr bwMode="auto">
            <a:xfrm>
              <a:off x="0" y="406400"/>
              <a:ext cx="403225" cy="403225"/>
            </a:xfrm>
            <a:custGeom>
              <a:avLst/>
              <a:gdLst>
                <a:gd name="T0" fmla="*/ 127 w 254"/>
                <a:gd name="T1" fmla="*/ 254 h 254"/>
                <a:gd name="T2" fmla="*/ 0 w 254"/>
                <a:gd name="T3" fmla="*/ 127 h 254"/>
                <a:gd name="T4" fmla="*/ 127 w 254"/>
                <a:gd name="T5" fmla="*/ 0 h 254"/>
                <a:gd name="T6" fmla="*/ 254 w 254"/>
                <a:gd name="T7" fmla="*/ 127 h 254"/>
                <a:gd name="T8" fmla="*/ 127 w 254"/>
                <a:gd name="T9" fmla="*/ 254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254"/>
                <a:gd name="T17" fmla="*/ 254 w 254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254">
                  <a:moveTo>
                    <a:pt x="127" y="254"/>
                  </a:moveTo>
                  <a:lnTo>
                    <a:pt x="0" y="127"/>
                  </a:lnTo>
                  <a:lnTo>
                    <a:pt x="127" y="0"/>
                  </a:lnTo>
                  <a:lnTo>
                    <a:pt x="254" y="127"/>
                  </a:lnTo>
                  <a:lnTo>
                    <a:pt x="127" y="2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21" name="Freeform 31"/>
            <p:cNvSpPr>
              <a:spLocks noChangeArrowheads="1"/>
            </p:cNvSpPr>
            <p:nvPr/>
          </p:nvSpPr>
          <p:spPr bwMode="auto">
            <a:xfrm>
              <a:off x="403225" y="406400"/>
              <a:ext cx="406400" cy="403225"/>
            </a:xfrm>
            <a:custGeom>
              <a:avLst/>
              <a:gdLst>
                <a:gd name="T0" fmla="*/ 129 w 256"/>
                <a:gd name="T1" fmla="*/ 254 h 254"/>
                <a:gd name="T2" fmla="*/ 0 w 256"/>
                <a:gd name="T3" fmla="*/ 127 h 254"/>
                <a:gd name="T4" fmla="*/ 129 w 256"/>
                <a:gd name="T5" fmla="*/ 0 h 254"/>
                <a:gd name="T6" fmla="*/ 256 w 256"/>
                <a:gd name="T7" fmla="*/ 127 h 254"/>
                <a:gd name="T8" fmla="*/ 129 w 256"/>
                <a:gd name="T9" fmla="*/ 254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254"/>
                <a:gd name="T17" fmla="*/ 256 w 25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254">
                  <a:moveTo>
                    <a:pt x="129" y="254"/>
                  </a:moveTo>
                  <a:lnTo>
                    <a:pt x="0" y="127"/>
                  </a:lnTo>
                  <a:lnTo>
                    <a:pt x="129" y="0"/>
                  </a:lnTo>
                  <a:lnTo>
                    <a:pt x="256" y="127"/>
                  </a:lnTo>
                  <a:lnTo>
                    <a:pt x="129" y="2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1522" name="组合 51"/>
          <p:cNvGrpSpPr/>
          <p:nvPr/>
        </p:nvGrpSpPr>
        <p:grpSpPr bwMode="auto">
          <a:xfrm>
            <a:off x="5758870" y="3885351"/>
            <a:ext cx="376238" cy="371475"/>
            <a:chOff x="0" y="0"/>
            <a:chExt cx="347663" cy="342900"/>
          </a:xfrm>
        </p:grpSpPr>
        <p:sp>
          <p:nvSpPr>
            <p:cNvPr id="21523" name="Freeform 97"/>
            <p:cNvSpPr>
              <a:spLocks noEditPoints="1" noChangeArrowheads="1"/>
            </p:cNvSpPr>
            <p:nvPr/>
          </p:nvSpPr>
          <p:spPr bwMode="auto">
            <a:xfrm>
              <a:off x="0" y="0"/>
              <a:ext cx="271463" cy="160338"/>
            </a:xfrm>
            <a:custGeom>
              <a:avLst/>
              <a:gdLst>
                <a:gd name="T0" fmla="*/ 35 w 70"/>
                <a:gd name="T1" fmla="*/ 41 h 41"/>
                <a:gd name="T2" fmla="*/ 70 w 70"/>
                <a:gd name="T3" fmla="*/ 27 h 41"/>
                <a:gd name="T4" fmla="*/ 70 w 70"/>
                <a:gd name="T5" fmla="*/ 14 h 41"/>
                <a:gd name="T6" fmla="*/ 35 w 70"/>
                <a:gd name="T7" fmla="*/ 0 h 41"/>
                <a:gd name="T8" fmla="*/ 0 w 70"/>
                <a:gd name="T9" fmla="*/ 14 h 41"/>
                <a:gd name="T10" fmla="*/ 0 w 70"/>
                <a:gd name="T11" fmla="*/ 27 h 41"/>
                <a:gd name="T12" fmla="*/ 35 w 70"/>
                <a:gd name="T13" fmla="*/ 41 h 41"/>
                <a:gd name="T14" fmla="*/ 35 w 70"/>
                <a:gd name="T15" fmla="*/ 3 h 41"/>
                <a:gd name="T16" fmla="*/ 66 w 70"/>
                <a:gd name="T17" fmla="*/ 14 h 41"/>
                <a:gd name="T18" fmla="*/ 35 w 70"/>
                <a:gd name="T19" fmla="*/ 24 h 41"/>
                <a:gd name="T20" fmla="*/ 4 w 70"/>
                <a:gd name="T21" fmla="*/ 14 h 41"/>
                <a:gd name="T22" fmla="*/ 35 w 70"/>
                <a:gd name="T23" fmla="*/ 3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"/>
                <a:gd name="T37" fmla="*/ 0 h 41"/>
                <a:gd name="T38" fmla="*/ 70 w 70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" h="41">
                  <a:moveTo>
                    <a:pt x="35" y="41"/>
                  </a:moveTo>
                  <a:cubicBezTo>
                    <a:pt x="54" y="41"/>
                    <a:pt x="70" y="35"/>
                    <a:pt x="70" y="27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6"/>
                    <a:pt x="54" y="0"/>
                    <a:pt x="35" y="0"/>
                  </a:cubicBezTo>
                  <a:cubicBezTo>
                    <a:pt x="16" y="0"/>
                    <a:pt x="0" y="6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5"/>
                    <a:pt x="16" y="41"/>
                    <a:pt x="35" y="41"/>
                  </a:cubicBezTo>
                  <a:close/>
                  <a:moveTo>
                    <a:pt x="35" y="3"/>
                  </a:moveTo>
                  <a:cubicBezTo>
                    <a:pt x="54" y="3"/>
                    <a:pt x="66" y="9"/>
                    <a:pt x="66" y="14"/>
                  </a:cubicBezTo>
                  <a:cubicBezTo>
                    <a:pt x="66" y="18"/>
                    <a:pt x="54" y="24"/>
                    <a:pt x="35" y="24"/>
                  </a:cubicBezTo>
                  <a:cubicBezTo>
                    <a:pt x="16" y="24"/>
                    <a:pt x="4" y="18"/>
                    <a:pt x="4" y="14"/>
                  </a:cubicBezTo>
                  <a:cubicBezTo>
                    <a:pt x="4" y="9"/>
                    <a:pt x="16" y="3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24" name="Freeform 98"/>
            <p:cNvSpPr>
              <a:spLocks noChangeArrowheads="1"/>
            </p:cNvSpPr>
            <p:nvPr/>
          </p:nvSpPr>
          <p:spPr bwMode="auto">
            <a:xfrm>
              <a:off x="0" y="133350"/>
              <a:ext cx="271463" cy="107950"/>
            </a:xfrm>
            <a:custGeom>
              <a:avLst/>
              <a:gdLst>
                <a:gd name="T0" fmla="*/ 35 w 70"/>
                <a:gd name="T1" fmla="*/ 28 h 28"/>
                <a:gd name="T2" fmla="*/ 47 w 70"/>
                <a:gd name="T3" fmla="*/ 27 h 28"/>
                <a:gd name="T4" fmla="*/ 70 w 70"/>
                <a:gd name="T5" fmla="*/ 10 h 28"/>
                <a:gd name="T6" fmla="*/ 70 w 70"/>
                <a:gd name="T7" fmla="*/ 0 h 28"/>
                <a:gd name="T8" fmla="*/ 35 w 70"/>
                <a:gd name="T9" fmla="*/ 14 h 28"/>
                <a:gd name="T10" fmla="*/ 0 w 70"/>
                <a:gd name="T11" fmla="*/ 0 h 28"/>
                <a:gd name="T12" fmla="*/ 0 w 70"/>
                <a:gd name="T13" fmla="*/ 14 h 28"/>
                <a:gd name="T14" fmla="*/ 35 w 70"/>
                <a:gd name="T15" fmla="*/ 28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28"/>
                <a:gd name="T26" fmla="*/ 70 w 70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28">
                  <a:moveTo>
                    <a:pt x="35" y="28"/>
                  </a:moveTo>
                  <a:cubicBezTo>
                    <a:pt x="39" y="28"/>
                    <a:pt x="43" y="28"/>
                    <a:pt x="47" y="27"/>
                  </a:cubicBezTo>
                  <a:cubicBezTo>
                    <a:pt x="50" y="18"/>
                    <a:pt x="59" y="10"/>
                    <a:pt x="70" y="1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8"/>
                    <a:pt x="54" y="14"/>
                    <a:pt x="35" y="14"/>
                  </a:cubicBezTo>
                  <a:cubicBezTo>
                    <a:pt x="16" y="14"/>
                    <a:pt x="0" y="8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16" y="28"/>
                    <a:pt x="35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25" name="Freeform 99"/>
            <p:cNvSpPr>
              <a:spLocks noChangeArrowheads="1"/>
            </p:cNvSpPr>
            <p:nvPr/>
          </p:nvSpPr>
          <p:spPr bwMode="auto">
            <a:xfrm>
              <a:off x="0" y="214313"/>
              <a:ext cx="193675" cy="107950"/>
            </a:xfrm>
            <a:custGeom>
              <a:avLst/>
              <a:gdLst>
                <a:gd name="T0" fmla="*/ 35 w 50"/>
                <a:gd name="T1" fmla="*/ 14 h 28"/>
                <a:gd name="T2" fmla="*/ 0 w 50"/>
                <a:gd name="T3" fmla="*/ 0 h 28"/>
                <a:gd name="T4" fmla="*/ 0 w 50"/>
                <a:gd name="T5" fmla="*/ 14 h 28"/>
                <a:gd name="T6" fmla="*/ 35 w 50"/>
                <a:gd name="T7" fmla="*/ 28 h 28"/>
                <a:gd name="T8" fmla="*/ 50 w 50"/>
                <a:gd name="T9" fmla="*/ 27 h 28"/>
                <a:gd name="T10" fmla="*/ 46 w 50"/>
                <a:gd name="T11" fmla="*/ 14 h 28"/>
                <a:gd name="T12" fmla="*/ 35 w 50"/>
                <a:gd name="T13" fmla="*/ 14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28"/>
                <a:gd name="T23" fmla="*/ 50 w 50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28">
                  <a:moveTo>
                    <a:pt x="35" y="14"/>
                  </a:moveTo>
                  <a:cubicBezTo>
                    <a:pt x="16" y="14"/>
                    <a:pt x="0" y="8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16" y="28"/>
                    <a:pt x="35" y="28"/>
                  </a:cubicBezTo>
                  <a:cubicBezTo>
                    <a:pt x="40" y="28"/>
                    <a:pt x="45" y="28"/>
                    <a:pt x="50" y="27"/>
                  </a:cubicBezTo>
                  <a:cubicBezTo>
                    <a:pt x="47" y="23"/>
                    <a:pt x="46" y="18"/>
                    <a:pt x="46" y="14"/>
                  </a:cubicBezTo>
                  <a:cubicBezTo>
                    <a:pt x="42" y="14"/>
                    <a:pt x="39" y="14"/>
                    <a:pt x="35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26" name="Freeform 100"/>
            <p:cNvSpPr>
              <a:spLocks noEditPoints="1" noChangeArrowheads="1"/>
            </p:cNvSpPr>
            <p:nvPr/>
          </p:nvSpPr>
          <p:spPr bwMode="auto">
            <a:xfrm>
              <a:off x="193675" y="187325"/>
              <a:ext cx="153988" cy="155575"/>
            </a:xfrm>
            <a:custGeom>
              <a:avLst/>
              <a:gdLst>
                <a:gd name="T0" fmla="*/ 20 w 40"/>
                <a:gd name="T1" fmla="*/ 0 h 40"/>
                <a:gd name="T2" fmla="*/ 0 w 40"/>
                <a:gd name="T3" fmla="*/ 20 h 40"/>
                <a:gd name="T4" fmla="*/ 20 w 40"/>
                <a:gd name="T5" fmla="*/ 40 h 40"/>
                <a:gd name="T6" fmla="*/ 40 w 40"/>
                <a:gd name="T7" fmla="*/ 20 h 40"/>
                <a:gd name="T8" fmla="*/ 20 w 40"/>
                <a:gd name="T9" fmla="*/ 0 h 40"/>
                <a:gd name="T10" fmla="*/ 30 w 40"/>
                <a:gd name="T11" fmla="*/ 23 h 40"/>
                <a:gd name="T12" fmla="*/ 23 w 40"/>
                <a:gd name="T13" fmla="*/ 23 h 40"/>
                <a:gd name="T14" fmla="*/ 23 w 40"/>
                <a:gd name="T15" fmla="*/ 30 h 40"/>
                <a:gd name="T16" fmla="*/ 17 w 40"/>
                <a:gd name="T17" fmla="*/ 30 h 40"/>
                <a:gd name="T18" fmla="*/ 17 w 40"/>
                <a:gd name="T19" fmla="*/ 23 h 40"/>
                <a:gd name="T20" fmla="*/ 10 w 40"/>
                <a:gd name="T21" fmla="*/ 23 h 40"/>
                <a:gd name="T22" fmla="*/ 10 w 40"/>
                <a:gd name="T23" fmla="*/ 17 h 40"/>
                <a:gd name="T24" fmla="*/ 17 w 40"/>
                <a:gd name="T25" fmla="*/ 17 h 40"/>
                <a:gd name="T26" fmla="*/ 17 w 40"/>
                <a:gd name="T27" fmla="*/ 10 h 40"/>
                <a:gd name="T28" fmla="*/ 23 w 40"/>
                <a:gd name="T29" fmla="*/ 10 h 40"/>
                <a:gd name="T30" fmla="*/ 23 w 40"/>
                <a:gd name="T31" fmla="*/ 17 h 40"/>
                <a:gd name="T32" fmla="*/ 30 w 40"/>
                <a:gd name="T33" fmla="*/ 17 h 40"/>
                <a:gd name="T34" fmla="*/ 30 w 40"/>
                <a:gd name="T35" fmla="*/ 23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40"/>
                <a:gd name="T56" fmla="*/ 40 w 40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40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  <a:moveTo>
                    <a:pt x="30" y="23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0" y="17"/>
                    <a:pt x="30" y="17"/>
                    <a:pt x="30" y="17"/>
                  </a:cubicBezTo>
                  <a:lnTo>
                    <a:pt x="30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1527" name="Freeform 11"/>
          <p:cNvSpPr>
            <a:spLocks noEditPoints="1" noChangeArrowheads="1"/>
          </p:cNvSpPr>
          <p:nvPr/>
        </p:nvSpPr>
        <p:spPr bwMode="auto">
          <a:xfrm>
            <a:off x="4344591" y="4815647"/>
            <a:ext cx="454819" cy="373856"/>
          </a:xfrm>
          <a:custGeom>
            <a:avLst/>
            <a:gdLst>
              <a:gd name="T0" fmla="*/ 221 w 244"/>
              <a:gd name="T1" fmla="*/ 66 h 200"/>
              <a:gd name="T2" fmla="*/ 207 w 244"/>
              <a:gd name="T3" fmla="*/ 80 h 200"/>
              <a:gd name="T4" fmla="*/ 221 w 244"/>
              <a:gd name="T5" fmla="*/ 93 h 200"/>
              <a:gd name="T6" fmla="*/ 235 w 244"/>
              <a:gd name="T7" fmla="*/ 80 h 200"/>
              <a:gd name="T8" fmla="*/ 221 w 244"/>
              <a:gd name="T9" fmla="*/ 66 h 200"/>
              <a:gd name="T10" fmla="*/ 23 w 244"/>
              <a:gd name="T11" fmla="*/ 66 h 200"/>
              <a:gd name="T12" fmla="*/ 9 w 244"/>
              <a:gd name="T13" fmla="*/ 80 h 200"/>
              <a:gd name="T14" fmla="*/ 23 w 244"/>
              <a:gd name="T15" fmla="*/ 93 h 200"/>
              <a:gd name="T16" fmla="*/ 37 w 244"/>
              <a:gd name="T17" fmla="*/ 80 h 200"/>
              <a:gd name="T18" fmla="*/ 23 w 244"/>
              <a:gd name="T19" fmla="*/ 66 h 200"/>
              <a:gd name="T20" fmla="*/ 180 w 244"/>
              <a:gd name="T21" fmla="*/ 41 h 200"/>
              <a:gd name="T22" fmla="*/ 160 w 244"/>
              <a:gd name="T23" fmla="*/ 61 h 200"/>
              <a:gd name="T24" fmla="*/ 180 w 244"/>
              <a:gd name="T25" fmla="*/ 82 h 200"/>
              <a:gd name="T26" fmla="*/ 201 w 244"/>
              <a:gd name="T27" fmla="*/ 61 h 200"/>
              <a:gd name="T28" fmla="*/ 180 w 244"/>
              <a:gd name="T29" fmla="*/ 41 h 200"/>
              <a:gd name="T30" fmla="*/ 244 w 244"/>
              <a:gd name="T31" fmla="*/ 165 h 200"/>
              <a:gd name="T32" fmla="*/ 220 w 244"/>
              <a:gd name="T33" fmla="*/ 165 h 200"/>
              <a:gd name="T34" fmla="*/ 220 w 244"/>
              <a:gd name="T35" fmla="*/ 122 h 200"/>
              <a:gd name="T36" fmla="*/ 215 w 244"/>
              <a:gd name="T37" fmla="*/ 102 h 200"/>
              <a:gd name="T38" fmla="*/ 221 w 244"/>
              <a:gd name="T39" fmla="*/ 101 h 200"/>
              <a:gd name="T40" fmla="*/ 244 w 244"/>
              <a:gd name="T41" fmla="*/ 124 h 200"/>
              <a:gd name="T42" fmla="*/ 244 w 244"/>
              <a:gd name="T43" fmla="*/ 165 h 200"/>
              <a:gd name="T44" fmla="*/ 64 w 244"/>
              <a:gd name="T45" fmla="*/ 41 h 200"/>
              <a:gd name="T46" fmla="*/ 43 w 244"/>
              <a:gd name="T47" fmla="*/ 61 h 200"/>
              <a:gd name="T48" fmla="*/ 64 w 244"/>
              <a:gd name="T49" fmla="*/ 82 h 200"/>
              <a:gd name="T50" fmla="*/ 84 w 244"/>
              <a:gd name="T51" fmla="*/ 61 h 200"/>
              <a:gd name="T52" fmla="*/ 64 w 244"/>
              <a:gd name="T53" fmla="*/ 41 h 200"/>
              <a:gd name="T54" fmla="*/ 23 w 244"/>
              <a:gd name="T55" fmla="*/ 101 h 200"/>
              <a:gd name="T56" fmla="*/ 29 w 244"/>
              <a:gd name="T57" fmla="*/ 102 h 200"/>
              <a:gd name="T58" fmla="*/ 24 w 244"/>
              <a:gd name="T59" fmla="*/ 122 h 200"/>
              <a:gd name="T60" fmla="*/ 24 w 244"/>
              <a:gd name="T61" fmla="*/ 165 h 200"/>
              <a:gd name="T62" fmla="*/ 0 w 244"/>
              <a:gd name="T63" fmla="*/ 165 h 200"/>
              <a:gd name="T64" fmla="*/ 0 w 244"/>
              <a:gd name="T65" fmla="*/ 124 h 200"/>
              <a:gd name="T66" fmla="*/ 23 w 244"/>
              <a:gd name="T67" fmla="*/ 101 h 200"/>
              <a:gd name="T68" fmla="*/ 122 w 244"/>
              <a:gd name="T69" fmla="*/ 0 h 200"/>
              <a:gd name="T70" fmla="*/ 92 w 244"/>
              <a:gd name="T71" fmla="*/ 30 h 200"/>
              <a:gd name="T72" fmla="*/ 122 w 244"/>
              <a:gd name="T73" fmla="*/ 60 h 200"/>
              <a:gd name="T74" fmla="*/ 152 w 244"/>
              <a:gd name="T75" fmla="*/ 30 h 200"/>
              <a:gd name="T76" fmla="*/ 122 w 244"/>
              <a:gd name="T77" fmla="*/ 0 h 200"/>
              <a:gd name="T78" fmla="*/ 213 w 244"/>
              <a:gd name="T79" fmla="*/ 181 h 200"/>
              <a:gd name="T80" fmla="*/ 177 w 244"/>
              <a:gd name="T81" fmla="*/ 181 h 200"/>
              <a:gd name="T82" fmla="*/ 177 w 244"/>
              <a:gd name="T83" fmla="*/ 116 h 200"/>
              <a:gd name="T84" fmla="*/ 171 w 244"/>
              <a:gd name="T85" fmla="*/ 91 h 200"/>
              <a:gd name="T86" fmla="*/ 180 w 244"/>
              <a:gd name="T87" fmla="*/ 90 h 200"/>
              <a:gd name="T88" fmla="*/ 213 w 244"/>
              <a:gd name="T89" fmla="*/ 122 h 200"/>
              <a:gd name="T90" fmla="*/ 213 w 244"/>
              <a:gd name="T91" fmla="*/ 181 h 200"/>
              <a:gd name="T92" fmla="*/ 67 w 244"/>
              <a:gd name="T93" fmla="*/ 116 h 200"/>
              <a:gd name="T94" fmla="*/ 67 w 244"/>
              <a:gd name="T95" fmla="*/ 181 h 200"/>
              <a:gd name="T96" fmla="*/ 31 w 244"/>
              <a:gd name="T97" fmla="*/ 181 h 200"/>
              <a:gd name="T98" fmla="*/ 31 w 244"/>
              <a:gd name="T99" fmla="*/ 122 h 200"/>
              <a:gd name="T100" fmla="*/ 64 w 244"/>
              <a:gd name="T101" fmla="*/ 90 h 200"/>
              <a:gd name="T102" fmla="*/ 73 w 244"/>
              <a:gd name="T103" fmla="*/ 91 h 200"/>
              <a:gd name="T104" fmla="*/ 67 w 244"/>
              <a:gd name="T105" fmla="*/ 116 h 200"/>
              <a:gd name="T106" fmla="*/ 74 w 244"/>
              <a:gd name="T107" fmla="*/ 200 h 200"/>
              <a:gd name="T108" fmla="*/ 170 w 244"/>
              <a:gd name="T109" fmla="*/ 200 h 200"/>
              <a:gd name="T110" fmla="*/ 170 w 244"/>
              <a:gd name="T111" fmla="*/ 116 h 200"/>
              <a:gd name="T112" fmla="*/ 122 w 244"/>
              <a:gd name="T113" fmla="*/ 68 h 200"/>
              <a:gd name="T114" fmla="*/ 74 w 244"/>
              <a:gd name="T115" fmla="*/ 116 h 200"/>
              <a:gd name="T116" fmla="*/ 74 w 244"/>
              <a:gd name="T117" fmla="*/ 200 h 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"/>
              <a:gd name="T178" fmla="*/ 0 h 200"/>
              <a:gd name="T179" fmla="*/ 244 w 244"/>
              <a:gd name="T180" fmla="*/ 200 h 2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" h="200">
                <a:moveTo>
                  <a:pt x="221" y="66"/>
                </a:moveTo>
                <a:cubicBezTo>
                  <a:pt x="213" y="66"/>
                  <a:pt x="207" y="72"/>
                  <a:pt x="207" y="80"/>
                </a:cubicBezTo>
                <a:cubicBezTo>
                  <a:pt x="207" y="87"/>
                  <a:pt x="213" y="93"/>
                  <a:pt x="221" y="93"/>
                </a:cubicBezTo>
                <a:cubicBezTo>
                  <a:pt x="229" y="93"/>
                  <a:pt x="235" y="87"/>
                  <a:pt x="235" y="80"/>
                </a:cubicBezTo>
                <a:cubicBezTo>
                  <a:pt x="235" y="72"/>
                  <a:pt x="229" y="66"/>
                  <a:pt x="221" y="66"/>
                </a:cubicBezTo>
                <a:close/>
                <a:moveTo>
                  <a:pt x="23" y="66"/>
                </a:moveTo>
                <a:cubicBezTo>
                  <a:pt x="15" y="66"/>
                  <a:pt x="9" y="72"/>
                  <a:pt x="9" y="80"/>
                </a:cubicBezTo>
                <a:cubicBezTo>
                  <a:pt x="9" y="87"/>
                  <a:pt x="15" y="93"/>
                  <a:pt x="23" y="93"/>
                </a:cubicBezTo>
                <a:cubicBezTo>
                  <a:pt x="31" y="93"/>
                  <a:pt x="37" y="87"/>
                  <a:pt x="37" y="80"/>
                </a:cubicBezTo>
                <a:cubicBezTo>
                  <a:pt x="37" y="72"/>
                  <a:pt x="31" y="66"/>
                  <a:pt x="23" y="66"/>
                </a:cubicBezTo>
                <a:close/>
                <a:moveTo>
                  <a:pt x="180" y="41"/>
                </a:moveTo>
                <a:cubicBezTo>
                  <a:pt x="169" y="41"/>
                  <a:pt x="160" y="50"/>
                  <a:pt x="160" y="61"/>
                </a:cubicBezTo>
                <a:cubicBezTo>
                  <a:pt x="160" y="73"/>
                  <a:pt x="169" y="82"/>
                  <a:pt x="180" y="82"/>
                </a:cubicBezTo>
                <a:cubicBezTo>
                  <a:pt x="191" y="82"/>
                  <a:pt x="201" y="73"/>
                  <a:pt x="201" y="61"/>
                </a:cubicBezTo>
                <a:cubicBezTo>
                  <a:pt x="201" y="50"/>
                  <a:pt x="191" y="41"/>
                  <a:pt x="180" y="41"/>
                </a:cubicBezTo>
                <a:close/>
                <a:moveTo>
                  <a:pt x="244" y="165"/>
                </a:moveTo>
                <a:cubicBezTo>
                  <a:pt x="220" y="165"/>
                  <a:pt x="220" y="165"/>
                  <a:pt x="220" y="165"/>
                </a:cubicBezTo>
                <a:cubicBezTo>
                  <a:pt x="220" y="122"/>
                  <a:pt x="220" y="122"/>
                  <a:pt x="220" y="122"/>
                </a:cubicBezTo>
                <a:cubicBezTo>
                  <a:pt x="220" y="115"/>
                  <a:pt x="218" y="108"/>
                  <a:pt x="215" y="102"/>
                </a:cubicBezTo>
                <a:cubicBezTo>
                  <a:pt x="217" y="102"/>
                  <a:pt x="219" y="101"/>
                  <a:pt x="221" y="101"/>
                </a:cubicBezTo>
                <a:cubicBezTo>
                  <a:pt x="234" y="101"/>
                  <a:pt x="244" y="111"/>
                  <a:pt x="244" y="124"/>
                </a:cubicBezTo>
                <a:lnTo>
                  <a:pt x="244" y="165"/>
                </a:lnTo>
                <a:close/>
                <a:moveTo>
                  <a:pt x="64" y="41"/>
                </a:moveTo>
                <a:cubicBezTo>
                  <a:pt x="53" y="41"/>
                  <a:pt x="43" y="50"/>
                  <a:pt x="43" y="61"/>
                </a:cubicBezTo>
                <a:cubicBezTo>
                  <a:pt x="43" y="73"/>
                  <a:pt x="53" y="82"/>
                  <a:pt x="64" y="82"/>
                </a:cubicBezTo>
                <a:cubicBezTo>
                  <a:pt x="75" y="82"/>
                  <a:pt x="84" y="73"/>
                  <a:pt x="84" y="61"/>
                </a:cubicBezTo>
                <a:cubicBezTo>
                  <a:pt x="84" y="50"/>
                  <a:pt x="75" y="41"/>
                  <a:pt x="64" y="41"/>
                </a:cubicBezTo>
                <a:close/>
                <a:moveTo>
                  <a:pt x="23" y="101"/>
                </a:moveTo>
                <a:cubicBezTo>
                  <a:pt x="25" y="101"/>
                  <a:pt x="27" y="102"/>
                  <a:pt x="29" y="102"/>
                </a:cubicBezTo>
                <a:cubicBezTo>
                  <a:pt x="26" y="108"/>
                  <a:pt x="24" y="115"/>
                  <a:pt x="24" y="122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11"/>
                  <a:pt x="10" y="101"/>
                  <a:pt x="23" y="101"/>
                </a:cubicBezTo>
                <a:close/>
                <a:moveTo>
                  <a:pt x="122" y="0"/>
                </a:moveTo>
                <a:cubicBezTo>
                  <a:pt x="105" y="0"/>
                  <a:pt x="92" y="13"/>
                  <a:pt x="92" y="30"/>
                </a:cubicBezTo>
                <a:cubicBezTo>
                  <a:pt x="92" y="47"/>
                  <a:pt x="105" y="60"/>
                  <a:pt x="122" y="60"/>
                </a:cubicBezTo>
                <a:cubicBezTo>
                  <a:pt x="139" y="60"/>
                  <a:pt x="152" y="47"/>
                  <a:pt x="152" y="30"/>
                </a:cubicBezTo>
                <a:cubicBezTo>
                  <a:pt x="152" y="13"/>
                  <a:pt x="139" y="0"/>
                  <a:pt x="122" y="0"/>
                </a:cubicBezTo>
                <a:close/>
                <a:moveTo>
                  <a:pt x="213" y="181"/>
                </a:moveTo>
                <a:cubicBezTo>
                  <a:pt x="177" y="181"/>
                  <a:pt x="177" y="181"/>
                  <a:pt x="177" y="181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7" y="107"/>
                  <a:pt x="175" y="99"/>
                  <a:pt x="171" y="91"/>
                </a:cubicBezTo>
                <a:cubicBezTo>
                  <a:pt x="174" y="90"/>
                  <a:pt x="177" y="90"/>
                  <a:pt x="180" y="90"/>
                </a:cubicBezTo>
                <a:cubicBezTo>
                  <a:pt x="198" y="90"/>
                  <a:pt x="213" y="104"/>
                  <a:pt x="213" y="122"/>
                </a:cubicBezTo>
                <a:lnTo>
                  <a:pt x="213" y="181"/>
                </a:lnTo>
                <a:close/>
                <a:moveTo>
                  <a:pt x="67" y="116"/>
                </a:moveTo>
                <a:cubicBezTo>
                  <a:pt x="67" y="181"/>
                  <a:pt x="67" y="181"/>
                  <a:pt x="67" y="181"/>
                </a:cubicBezTo>
                <a:cubicBezTo>
                  <a:pt x="31" y="181"/>
                  <a:pt x="31" y="181"/>
                  <a:pt x="31" y="181"/>
                </a:cubicBezTo>
                <a:cubicBezTo>
                  <a:pt x="31" y="122"/>
                  <a:pt x="31" y="122"/>
                  <a:pt x="31" y="122"/>
                </a:cubicBezTo>
                <a:cubicBezTo>
                  <a:pt x="31" y="104"/>
                  <a:pt x="46" y="90"/>
                  <a:pt x="64" y="90"/>
                </a:cubicBezTo>
                <a:cubicBezTo>
                  <a:pt x="67" y="90"/>
                  <a:pt x="70" y="90"/>
                  <a:pt x="73" y="91"/>
                </a:cubicBezTo>
                <a:cubicBezTo>
                  <a:pt x="69" y="99"/>
                  <a:pt x="67" y="107"/>
                  <a:pt x="67" y="116"/>
                </a:cubicBezTo>
                <a:close/>
                <a:moveTo>
                  <a:pt x="74" y="200"/>
                </a:moveTo>
                <a:cubicBezTo>
                  <a:pt x="170" y="200"/>
                  <a:pt x="170" y="200"/>
                  <a:pt x="170" y="200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70" y="90"/>
                  <a:pt x="148" y="68"/>
                  <a:pt x="122" y="68"/>
                </a:cubicBezTo>
                <a:cubicBezTo>
                  <a:pt x="96" y="68"/>
                  <a:pt x="74" y="90"/>
                  <a:pt x="74" y="116"/>
                </a:cubicBezTo>
                <a:lnTo>
                  <a:pt x="74" y="200"/>
                </a:lnTo>
                <a:close/>
              </a:path>
            </a:pathLst>
          </a:custGeom>
          <a:solidFill>
            <a:srgbClr val="0100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1529" name="文本框 58"/>
          <p:cNvSpPr>
            <a:spLocks noChangeArrowheads="1"/>
          </p:cNvSpPr>
          <p:nvPr/>
        </p:nvSpPr>
        <p:spPr bwMode="auto">
          <a:xfrm>
            <a:off x="1714858" y="2214844"/>
            <a:ext cx="1907801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Master </a:t>
            </a:r>
            <a:r>
              <a:rPr lang="zh-CN" altLang="fr-FR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硕</a:t>
            </a:r>
            <a:r>
              <a:rPr lang="zh-CN" altLang="fr-FR" sz="1500" b="1" dirty="0" smtClean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士</a:t>
            </a:r>
            <a:endParaRPr lang="fr-FR" altLang="zh-CN" sz="1500" b="1" dirty="0" smtClean="0">
              <a:solidFill>
                <a:srgbClr val="FAB6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fr-FR" altLang="fr-FR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 </a:t>
            </a:r>
            <a:r>
              <a:rPr lang="fr-FR" altLang="fr-FR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fr-FR" altLang="fr-FR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530" name="Freeform 5"/>
          <p:cNvSpPr>
            <a:spLocks noEditPoints="1" noChangeArrowheads="1"/>
          </p:cNvSpPr>
          <p:nvPr/>
        </p:nvSpPr>
        <p:spPr bwMode="auto">
          <a:xfrm>
            <a:off x="3480666" y="2333625"/>
            <a:ext cx="329804" cy="404813"/>
          </a:xfrm>
          <a:custGeom>
            <a:avLst/>
            <a:gdLst>
              <a:gd name="T0" fmla="*/ 162 w 206"/>
              <a:gd name="T1" fmla="*/ 102 h 252"/>
              <a:gd name="T2" fmla="*/ 183 w 206"/>
              <a:gd name="T3" fmla="*/ 107 h 252"/>
              <a:gd name="T4" fmla="*/ 183 w 206"/>
              <a:gd name="T5" fmla="*/ 116 h 252"/>
              <a:gd name="T6" fmla="*/ 155 w 206"/>
              <a:gd name="T7" fmla="*/ 116 h 252"/>
              <a:gd name="T8" fmla="*/ 162 w 206"/>
              <a:gd name="T9" fmla="*/ 102 h 252"/>
              <a:gd name="T10" fmla="*/ 70 w 206"/>
              <a:gd name="T11" fmla="*/ 173 h 252"/>
              <a:gd name="T12" fmla="*/ 91 w 206"/>
              <a:gd name="T13" fmla="*/ 143 h 252"/>
              <a:gd name="T14" fmla="*/ 113 w 206"/>
              <a:gd name="T15" fmla="*/ 170 h 252"/>
              <a:gd name="T16" fmla="*/ 84 w 206"/>
              <a:gd name="T17" fmla="*/ 195 h 252"/>
              <a:gd name="T18" fmla="*/ 71 w 206"/>
              <a:gd name="T19" fmla="*/ 198 h 252"/>
              <a:gd name="T20" fmla="*/ 0 w 206"/>
              <a:gd name="T21" fmla="*/ 176 h 252"/>
              <a:gd name="T22" fmla="*/ 0 w 206"/>
              <a:gd name="T23" fmla="*/ 164 h 252"/>
              <a:gd name="T24" fmla="*/ 70 w 206"/>
              <a:gd name="T25" fmla="*/ 173 h 252"/>
              <a:gd name="T26" fmla="*/ 113 w 206"/>
              <a:gd name="T27" fmla="*/ 98 h 252"/>
              <a:gd name="T28" fmla="*/ 129 w 206"/>
              <a:gd name="T29" fmla="*/ 65 h 252"/>
              <a:gd name="T30" fmla="*/ 102 w 206"/>
              <a:gd name="T31" fmla="*/ 71 h 252"/>
              <a:gd name="T32" fmla="*/ 113 w 206"/>
              <a:gd name="T33" fmla="*/ 98 h 252"/>
              <a:gd name="T34" fmla="*/ 169 w 206"/>
              <a:gd name="T35" fmla="*/ 67 h 252"/>
              <a:gd name="T36" fmla="*/ 168 w 206"/>
              <a:gd name="T37" fmla="*/ 71 h 252"/>
              <a:gd name="T38" fmla="*/ 141 w 206"/>
              <a:gd name="T39" fmla="*/ 126 h 252"/>
              <a:gd name="T40" fmla="*/ 188 w 206"/>
              <a:gd name="T41" fmla="*/ 174 h 252"/>
              <a:gd name="T42" fmla="*/ 192 w 206"/>
              <a:gd name="T43" fmla="*/ 181 h 252"/>
              <a:gd name="T44" fmla="*/ 206 w 206"/>
              <a:gd name="T45" fmla="*/ 252 h 252"/>
              <a:gd name="T46" fmla="*/ 195 w 206"/>
              <a:gd name="T47" fmla="*/ 252 h 252"/>
              <a:gd name="T48" fmla="*/ 169 w 206"/>
              <a:gd name="T49" fmla="*/ 191 h 252"/>
              <a:gd name="T50" fmla="*/ 107 w 206"/>
              <a:gd name="T51" fmla="*/ 151 h 252"/>
              <a:gd name="T52" fmla="*/ 100 w 206"/>
              <a:gd name="T53" fmla="*/ 124 h 252"/>
              <a:gd name="T54" fmla="*/ 103 w 206"/>
              <a:gd name="T55" fmla="*/ 119 h 252"/>
              <a:gd name="T56" fmla="*/ 113 w 206"/>
              <a:gd name="T57" fmla="*/ 125 h 252"/>
              <a:gd name="T58" fmla="*/ 115 w 206"/>
              <a:gd name="T59" fmla="*/ 121 h 252"/>
              <a:gd name="T60" fmla="*/ 107 w 206"/>
              <a:gd name="T61" fmla="*/ 110 h 252"/>
              <a:gd name="T62" fmla="*/ 105 w 206"/>
              <a:gd name="T63" fmla="*/ 107 h 252"/>
              <a:gd name="T64" fmla="*/ 80 w 206"/>
              <a:gd name="T65" fmla="*/ 70 h 252"/>
              <a:gd name="T66" fmla="*/ 79 w 206"/>
              <a:gd name="T67" fmla="*/ 68 h 252"/>
              <a:gd name="T68" fmla="*/ 84 w 206"/>
              <a:gd name="T69" fmla="*/ 58 h 252"/>
              <a:gd name="T70" fmla="*/ 138 w 206"/>
              <a:gd name="T71" fmla="*/ 34 h 252"/>
              <a:gd name="T72" fmla="*/ 145 w 206"/>
              <a:gd name="T73" fmla="*/ 32 h 252"/>
              <a:gd name="T74" fmla="*/ 147 w 206"/>
              <a:gd name="T75" fmla="*/ 32 h 252"/>
              <a:gd name="T76" fmla="*/ 171 w 206"/>
              <a:gd name="T77" fmla="*/ 57 h 252"/>
              <a:gd name="T78" fmla="*/ 169 w 206"/>
              <a:gd name="T79" fmla="*/ 67 h 252"/>
              <a:gd name="T80" fmla="*/ 164 w 206"/>
              <a:gd name="T81" fmla="*/ 19 h 252"/>
              <a:gd name="T82" fmla="*/ 182 w 206"/>
              <a:gd name="T83" fmla="*/ 0 h 252"/>
              <a:gd name="T84" fmla="*/ 201 w 206"/>
              <a:gd name="T85" fmla="*/ 19 h 252"/>
              <a:gd name="T86" fmla="*/ 182 w 206"/>
              <a:gd name="T87" fmla="*/ 38 h 252"/>
              <a:gd name="T88" fmla="*/ 164 w 206"/>
              <a:gd name="T89" fmla="*/ 19 h 2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6"/>
              <a:gd name="T136" fmla="*/ 0 h 252"/>
              <a:gd name="T137" fmla="*/ 206 w 206"/>
              <a:gd name="T138" fmla="*/ 252 h 2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6" h="252">
                <a:moveTo>
                  <a:pt x="162" y="102"/>
                </a:moveTo>
                <a:cubicBezTo>
                  <a:pt x="183" y="107"/>
                  <a:pt x="183" y="107"/>
                  <a:pt x="183" y="107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55" y="116"/>
                  <a:pt x="155" y="116"/>
                  <a:pt x="155" y="116"/>
                </a:cubicBezTo>
                <a:cubicBezTo>
                  <a:pt x="162" y="102"/>
                  <a:pt x="162" y="102"/>
                  <a:pt x="162" y="102"/>
                </a:cubicBezTo>
                <a:close/>
                <a:moveTo>
                  <a:pt x="70" y="173"/>
                </a:moveTo>
                <a:cubicBezTo>
                  <a:pt x="91" y="143"/>
                  <a:pt x="91" y="143"/>
                  <a:pt x="91" y="143"/>
                </a:cubicBezTo>
                <a:cubicBezTo>
                  <a:pt x="113" y="170"/>
                  <a:pt x="113" y="170"/>
                  <a:pt x="113" y="170"/>
                </a:cubicBezTo>
                <a:cubicBezTo>
                  <a:pt x="84" y="195"/>
                  <a:pt x="84" y="195"/>
                  <a:pt x="84" y="195"/>
                </a:cubicBezTo>
                <a:cubicBezTo>
                  <a:pt x="81" y="199"/>
                  <a:pt x="76" y="199"/>
                  <a:pt x="71" y="19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64"/>
                  <a:pt x="0" y="164"/>
                  <a:pt x="0" y="164"/>
                </a:cubicBezTo>
                <a:cubicBezTo>
                  <a:pt x="70" y="173"/>
                  <a:pt x="70" y="173"/>
                  <a:pt x="70" y="173"/>
                </a:cubicBezTo>
                <a:close/>
                <a:moveTo>
                  <a:pt x="113" y="98"/>
                </a:moveTo>
                <a:cubicBezTo>
                  <a:pt x="129" y="65"/>
                  <a:pt x="129" y="65"/>
                  <a:pt x="129" y="65"/>
                </a:cubicBezTo>
                <a:cubicBezTo>
                  <a:pt x="102" y="71"/>
                  <a:pt x="102" y="71"/>
                  <a:pt x="102" y="71"/>
                </a:cubicBezTo>
                <a:cubicBezTo>
                  <a:pt x="113" y="98"/>
                  <a:pt x="113" y="98"/>
                  <a:pt x="113" y="98"/>
                </a:cubicBezTo>
                <a:close/>
                <a:moveTo>
                  <a:pt x="169" y="67"/>
                </a:moveTo>
                <a:cubicBezTo>
                  <a:pt x="169" y="69"/>
                  <a:pt x="168" y="70"/>
                  <a:pt x="168" y="71"/>
                </a:cubicBezTo>
                <a:cubicBezTo>
                  <a:pt x="141" y="126"/>
                  <a:pt x="141" y="126"/>
                  <a:pt x="141" y="126"/>
                </a:cubicBezTo>
                <a:cubicBezTo>
                  <a:pt x="188" y="174"/>
                  <a:pt x="188" y="174"/>
                  <a:pt x="188" y="174"/>
                </a:cubicBezTo>
                <a:cubicBezTo>
                  <a:pt x="190" y="176"/>
                  <a:pt x="191" y="178"/>
                  <a:pt x="192" y="181"/>
                </a:cubicBezTo>
                <a:cubicBezTo>
                  <a:pt x="206" y="252"/>
                  <a:pt x="206" y="252"/>
                  <a:pt x="206" y="252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69" y="191"/>
                  <a:pt x="169" y="191"/>
                  <a:pt x="169" y="191"/>
                </a:cubicBezTo>
                <a:cubicBezTo>
                  <a:pt x="157" y="184"/>
                  <a:pt x="116" y="156"/>
                  <a:pt x="107" y="151"/>
                </a:cubicBezTo>
                <a:cubicBezTo>
                  <a:pt x="98" y="145"/>
                  <a:pt x="95" y="134"/>
                  <a:pt x="100" y="124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07" y="110"/>
                  <a:pt x="107" y="110"/>
                  <a:pt x="107" y="110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80" y="70"/>
                  <a:pt x="80" y="70"/>
                  <a:pt x="80" y="70"/>
                </a:cubicBezTo>
                <a:cubicBezTo>
                  <a:pt x="80" y="69"/>
                  <a:pt x="79" y="69"/>
                  <a:pt x="79" y="68"/>
                </a:cubicBezTo>
                <a:cubicBezTo>
                  <a:pt x="78" y="64"/>
                  <a:pt x="80" y="59"/>
                  <a:pt x="84" y="58"/>
                </a:cubicBezTo>
                <a:cubicBezTo>
                  <a:pt x="138" y="34"/>
                  <a:pt x="138" y="34"/>
                  <a:pt x="138" y="34"/>
                </a:cubicBezTo>
                <a:cubicBezTo>
                  <a:pt x="140" y="33"/>
                  <a:pt x="143" y="32"/>
                  <a:pt x="145" y="32"/>
                </a:cubicBezTo>
                <a:cubicBezTo>
                  <a:pt x="145" y="32"/>
                  <a:pt x="146" y="32"/>
                  <a:pt x="147" y="32"/>
                </a:cubicBezTo>
                <a:cubicBezTo>
                  <a:pt x="160" y="32"/>
                  <a:pt x="171" y="43"/>
                  <a:pt x="171" y="57"/>
                </a:cubicBezTo>
                <a:cubicBezTo>
                  <a:pt x="171" y="61"/>
                  <a:pt x="171" y="64"/>
                  <a:pt x="169" y="67"/>
                </a:cubicBezTo>
                <a:close/>
                <a:moveTo>
                  <a:pt x="164" y="19"/>
                </a:moveTo>
                <a:cubicBezTo>
                  <a:pt x="164" y="9"/>
                  <a:pt x="172" y="0"/>
                  <a:pt x="182" y="0"/>
                </a:cubicBezTo>
                <a:cubicBezTo>
                  <a:pt x="193" y="0"/>
                  <a:pt x="201" y="9"/>
                  <a:pt x="201" y="19"/>
                </a:cubicBezTo>
                <a:cubicBezTo>
                  <a:pt x="201" y="29"/>
                  <a:pt x="193" y="38"/>
                  <a:pt x="182" y="38"/>
                </a:cubicBezTo>
                <a:cubicBezTo>
                  <a:pt x="172" y="38"/>
                  <a:pt x="164" y="29"/>
                  <a:pt x="164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1532" name="文本框 61"/>
          <p:cNvSpPr>
            <a:spLocks noChangeArrowheads="1"/>
          </p:cNvSpPr>
          <p:nvPr/>
        </p:nvSpPr>
        <p:spPr bwMode="auto">
          <a:xfrm>
            <a:off x="997224" y="3846558"/>
            <a:ext cx="21295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500" b="1" dirty="0" err="1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Bachelor</a:t>
            </a:r>
            <a:r>
              <a:rPr lang="fr-FR" altLang="fr-FR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fr-FR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学</a:t>
            </a:r>
            <a:r>
              <a:rPr lang="zh-CN" altLang="fr-FR" sz="1500" b="1" dirty="0" smtClean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士</a:t>
            </a:r>
            <a:endParaRPr lang="fr-FR" altLang="zh-CN" sz="1500" b="1" dirty="0" smtClean="0">
              <a:solidFill>
                <a:srgbClr val="FAB6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fr-FR" altLang="fr-FR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altLang="zh-CN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zh-CN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fr-FR" altLang="zh-CN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fr-FR" altLang="fr-FR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534" name="文本框 63"/>
          <p:cNvSpPr>
            <a:spLocks noChangeArrowheads="1"/>
          </p:cNvSpPr>
          <p:nvPr/>
        </p:nvSpPr>
        <p:spPr bwMode="auto">
          <a:xfrm>
            <a:off x="5837073" y="2189176"/>
            <a:ext cx="2793809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zh-CN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Elite Engineering Institutions </a:t>
            </a:r>
            <a:endParaRPr lang="fr-FR" altLang="zh-CN" sz="1500" b="1" dirty="0" smtClean="0">
              <a:solidFill>
                <a:srgbClr val="FAB6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fr-FR" altLang="fr-FR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zh-CN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fr-FR" altLang="zh-CN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fr-FR" altLang="fr-FR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536" name="文本框 65"/>
          <p:cNvSpPr>
            <a:spLocks noChangeArrowheads="1"/>
          </p:cNvSpPr>
          <p:nvPr/>
        </p:nvSpPr>
        <p:spPr bwMode="auto">
          <a:xfrm>
            <a:off x="6262527" y="3608352"/>
            <a:ext cx="164936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zh-CN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Prépa</a:t>
            </a:r>
            <a:r>
              <a:rPr lang="zh-CN" altLang="fr-FR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预备学校</a:t>
            </a:r>
            <a:r>
              <a:rPr lang="fr-FR" altLang="zh-CN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fr-FR" altLang="zh-CN" sz="1500" b="1" dirty="0" smtClean="0">
              <a:solidFill>
                <a:srgbClr val="FAB6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fr-FR" altLang="fr-FR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fr-FR" altLang="zh-CN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fr-FR" altLang="fr-FR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538" name="文本框 67"/>
          <p:cNvSpPr>
            <a:spLocks noChangeArrowheads="1"/>
          </p:cNvSpPr>
          <p:nvPr/>
        </p:nvSpPr>
        <p:spPr bwMode="auto">
          <a:xfrm>
            <a:off x="3126740" y="5478780"/>
            <a:ext cx="401701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A-</a:t>
            </a:r>
            <a:r>
              <a:rPr lang="en-US" altLang="zh-CN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LEVEL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</a:t>
            </a:r>
            <a:r>
              <a:rPr lang="zh-CN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高中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High </a:t>
            </a:r>
            <a:r>
              <a:rPr lang="fr-FR" altLang="fr-FR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school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fr-FR" altLang="zh-CN" sz="15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lang="fr-FR" altLang="fr-FR" sz="15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fr-FR" altLang="fr-FR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539" name="Freeform 21"/>
          <p:cNvSpPr>
            <a:spLocks noEditPoints="1" noChangeArrowheads="1"/>
          </p:cNvSpPr>
          <p:nvPr/>
        </p:nvSpPr>
        <p:spPr bwMode="auto">
          <a:xfrm rot="10800000">
            <a:off x="347663" y="5691188"/>
            <a:ext cx="240506" cy="240506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96 w 192"/>
              <a:gd name="T11" fmla="*/ 24 h 192"/>
              <a:gd name="T12" fmla="*/ 168 w 192"/>
              <a:gd name="T13" fmla="*/ 96 h 192"/>
              <a:gd name="T14" fmla="*/ 96 w 192"/>
              <a:gd name="T15" fmla="*/ 168 h 192"/>
              <a:gd name="T16" fmla="*/ 24 w 192"/>
              <a:gd name="T17" fmla="*/ 96 h 192"/>
              <a:gd name="T18" fmla="*/ 96 w 192"/>
              <a:gd name="T19" fmla="*/ 24 h 192"/>
              <a:gd name="T20" fmla="*/ 140 w 192"/>
              <a:gd name="T21" fmla="*/ 88 h 192"/>
              <a:gd name="T22" fmla="*/ 144 w 192"/>
              <a:gd name="T23" fmla="*/ 96 h 192"/>
              <a:gd name="T24" fmla="*/ 140 w 192"/>
              <a:gd name="T25" fmla="*/ 104 h 192"/>
              <a:gd name="T26" fmla="*/ 116 w 192"/>
              <a:gd name="T27" fmla="*/ 128 h 192"/>
              <a:gd name="T28" fmla="*/ 103 w 192"/>
              <a:gd name="T29" fmla="*/ 131 h 192"/>
              <a:gd name="T30" fmla="*/ 96 w 192"/>
              <a:gd name="T31" fmla="*/ 120 h 192"/>
              <a:gd name="T32" fmla="*/ 96 w 192"/>
              <a:gd name="T33" fmla="*/ 108 h 192"/>
              <a:gd name="T34" fmla="*/ 60 w 192"/>
              <a:gd name="T35" fmla="*/ 108 h 192"/>
              <a:gd name="T36" fmla="*/ 48 w 192"/>
              <a:gd name="T37" fmla="*/ 96 h 192"/>
              <a:gd name="T38" fmla="*/ 60 w 192"/>
              <a:gd name="T39" fmla="*/ 84 h 192"/>
              <a:gd name="T40" fmla="*/ 96 w 192"/>
              <a:gd name="T41" fmla="*/ 84 h 192"/>
              <a:gd name="T42" fmla="*/ 96 w 192"/>
              <a:gd name="T43" fmla="*/ 72 h 192"/>
              <a:gd name="T44" fmla="*/ 103 w 192"/>
              <a:gd name="T45" fmla="*/ 61 h 192"/>
              <a:gd name="T46" fmla="*/ 116 w 192"/>
              <a:gd name="T47" fmla="*/ 64 h 192"/>
              <a:gd name="T48" fmla="*/ 140 w 192"/>
              <a:gd name="T49" fmla="*/ 88 h 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2"/>
              <a:gd name="T76" fmla="*/ 0 h 192"/>
              <a:gd name="T77" fmla="*/ 192 w 192"/>
              <a:gd name="T78" fmla="*/ 192 h 1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96" y="24"/>
                </a:moveTo>
                <a:cubicBezTo>
                  <a:pt x="136" y="24"/>
                  <a:pt x="168" y="56"/>
                  <a:pt x="168" y="96"/>
                </a:cubicBezTo>
                <a:cubicBezTo>
                  <a:pt x="168" y="136"/>
                  <a:pt x="136" y="168"/>
                  <a:pt x="96" y="168"/>
                </a:cubicBezTo>
                <a:cubicBezTo>
                  <a:pt x="56" y="168"/>
                  <a:pt x="24" y="136"/>
                  <a:pt x="24" y="96"/>
                </a:cubicBezTo>
                <a:cubicBezTo>
                  <a:pt x="24" y="56"/>
                  <a:pt x="56" y="24"/>
                  <a:pt x="96" y="24"/>
                </a:cubicBezTo>
                <a:close/>
                <a:moveTo>
                  <a:pt x="140" y="88"/>
                </a:moveTo>
                <a:cubicBezTo>
                  <a:pt x="143" y="90"/>
                  <a:pt x="144" y="93"/>
                  <a:pt x="144" y="96"/>
                </a:cubicBezTo>
                <a:cubicBezTo>
                  <a:pt x="144" y="99"/>
                  <a:pt x="143" y="102"/>
                  <a:pt x="140" y="104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3" y="132"/>
                  <a:pt x="108" y="133"/>
                  <a:pt x="103" y="131"/>
                </a:cubicBezTo>
                <a:cubicBezTo>
                  <a:pt x="99" y="129"/>
                  <a:pt x="96" y="125"/>
                  <a:pt x="96" y="120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53" y="108"/>
                  <a:pt x="48" y="103"/>
                  <a:pt x="48" y="96"/>
                </a:cubicBezTo>
                <a:cubicBezTo>
                  <a:pt x="48" y="89"/>
                  <a:pt x="53" y="84"/>
                  <a:pt x="60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7"/>
                  <a:pt x="99" y="63"/>
                  <a:pt x="103" y="61"/>
                </a:cubicBezTo>
                <a:cubicBezTo>
                  <a:pt x="108" y="59"/>
                  <a:pt x="113" y="60"/>
                  <a:pt x="116" y="64"/>
                </a:cubicBezTo>
                <a:lnTo>
                  <a:pt x="140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1540" name="Freeform 21"/>
          <p:cNvSpPr>
            <a:spLocks noEditPoints="1" noChangeArrowheads="1"/>
          </p:cNvSpPr>
          <p:nvPr/>
        </p:nvSpPr>
        <p:spPr bwMode="auto">
          <a:xfrm>
            <a:off x="8566548" y="5691188"/>
            <a:ext cx="240506" cy="240506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96 w 192"/>
              <a:gd name="T11" fmla="*/ 24 h 192"/>
              <a:gd name="T12" fmla="*/ 168 w 192"/>
              <a:gd name="T13" fmla="*/ 96 h 192"/>
              <a:gd name="T14" fmla="*/ 96 w 192"/>
              <a:gd name="T15" fmla="*/ 168 h 192"/>
              <a:gd name="T16" fmla="*/ 24 w 192"/>
              <a:gd name="T17" fmla="*/ 96 h 192"/>
              <a:gd name="T18" fmla="*/ 96 w 192"/>
              <a:gd name="T19" fmla="*/ 24 h 192"/>
              <a:gd name="T20" fmla="*/ 140 w 192"/>
              <a:gd name="T21" fmla="*/ 88 h 192"/>
              <a:gd name="T22" fmla="*/ 144 w 192"/>
              <a:gd name="T23" fmla="*/ 96 h 192"/>
              <a:gd name="T24" fmla="*/ 140 w 192"/>
              <a:gd name="T25" fmla="*/ 104 h 192"/>
              <a:gd name="T26" fmla="*/ 116 w 192"/>
              <a:gd name="T27" fmla="*/ 128 h 192"/>
              <a:gd name="T28" fmla="*/ 103 w 192"/>
              <a:gd name="T29" fmla="*/ 131 h 192"/>
              <a:gd name="T30" fmla="*/ 96 w 192"/>
              <a:gd name="T31" fmla="*/ 120 h 192"/>
              <a:gd name="T32" fmla="*/ 96 w 192"/>
              <a:gd name="T33" fmla="*/ 108 h 192"/>
              <a:gd name="T34" fmla="*/ 60 w 192"/>
              <a:gd name="T35" fmla="*/ 108 h 192"/>
              <a:gd name="T36" fmla="*/ 48 w 192"/>
              <a:gd name="T37" fmla="*/ 96 h 192"/>
              <a:gd name="T38" fmla="*/ 60 w 192"/>
              <a:gd name="T39" fmla="*/ 84 h 192"/>
              <a:gd name="T40" fmla="*/ 96 w 192"/>
              <a:gd name="T41" fmla="*/ 84 h 192"/>
              <a:gd name="T42" fmla="*/ 96 w 192"/>
              <a:gd name="T43" fmla="*/ 72 h 192"/>
              <a:gd name="T44" fmla="*/ 103 w 192"/>
              <a:gd name="T45" fmla="*/ 61 h 192"/>
              <a:gd name="T46" fmla="*/ 116 w 192"/>
              <a:gd name="T47" fmla="*/ 64 h 192"/>
              <a:gd name="T48" fmla="*/ 140 w 192"/>
              <a:gd name="T49" fmla="*/ 88 h 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2"/>
              <a:gd name="T76" fmla="*/ 0 h 192"/>
              <a:gd name="T77" fmla="*/ 192 w 192"/>
              <a:gd name="T78" fmla="*/ 192 h 1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96" y="24"/>
                </a:moveTo>
                <a:cubicBezTo>
                  <a:pt x="136" y="24"/>
                  <a:pt x="168" y="56"/>
                  <a:pt x="168" y="96"/>
                </a:cubicBezTo>
                <a:cubicBezTo>
                  <a:pt x="168" y="136"/>
                  <a:pt x="136" y="168"/>
                  <a:pt x="96" y="168"/>
                </a:cubicBezTo>
                <a:cubicBezTo>
                  <a:pt x="56" y="168"/>
                  <a:pt x="24" y="136"/>
                  <a:pt x="24" y="96"/>
                </a:cubicBezTo>
                <a:cubicBezTo>
                  <a:pt x="24" y="56"/>
                  <a:pt x="56" y="24"/>
                  <a:pt x="96" y="24"/>
                </a:cubicBezTo>
                <a:close/>
                <a:moveTo>
                  <a:pt x="140" y="88"/>
                </a:moveTo>
                <a:cubicBezTo>
                  <a:pt x="143" y="90"/>
                  <a:pt x="144" y="93"/>
                  <a:pt x="144" y="96"/>
                </a:cubicBezTo>
                <a:cubicBezTo>
                  <a:pt x="144" y="99"/>
                  <a:pt x="143" y="102"/>
                  <a:pt x="140" y="104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3" y="132"/>
                  <a:pt x="108" y="133"/>
                  <a:pt x="103" y="131"/>
                </a:cubicBezTo>
                <a:cubicBezTo>
                  <a:pt x="99" y="129"/>
                  <a:pt x="96" y="125"/>
                  <a:pt x="96" y="120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53" y="108"/>
                  <a:pt x="48" y="103"/>
                  <a:pt x="48" y="96"/>
                </a:cubicBezTo>
                <a:cubicBezTo>
                  <a:pt x="48" y="89"/>
                  <a:pt x="53" y="84"/>
                  <a:pt x="60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7"/>
                  <a:pt x="99" y="63"/>
                  <a:pt x="103" y="61"/>
                </a:cubicBezTo>
                <a:cubicBezTo>
                  <a:pt x="108" y="59"/>
                  <a:pt x="113" y="60"/>
                  <a:pt x="116" y="64"/>
                </a:cubicBezTo>
                <a:lnTo>
                  <a:pt x="140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" name="上箭头 16"/>
          <p:cNvSpPr/>
          <p:nvPr/>
        </p:nvSpPr>
        <p:spPr bwMode="auto">
          <a:xfrm>
            <a:off x="4447827" y="1994608"/>
            <a:ext cx="227409" cy="414291"/>
          </a:xfrm>
          <a:prstGeom prst="upArrow">
            <a:avLst/>
          </a:prstGeom>
          <a:noFill/>
          <a:ln w="12700" cap="flat" cmpd="sng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kumimoji="1" lang="zh-CN" altLang="en-US" sz="135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62368" y="1367426"/>
            <a:ext cx="1627334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fr-FR" altLang="zh-CN" sz="1500" b="1" dirty="0">
                <a:solidFill>
                  <a:srgbClr val="FAB6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PHD </a:t>
            </a:r>
            <a:endParaRPr kumimoji="1" lang="fr-FR" altLang="zh-CN" sz="1500" b="1" dirty="0" smtClean="0">
              <a:solidFill>
                <a:srgbClr val="FAB6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kumimoji="1" lang="fr-FR" altLang="zh-CN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(3 </a:t>
            </a:r>
            <a:r>
              <a:rPr kumimoji="1" lang="fr-FR" altLang="zh-CN" sz="1500" b="1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years</a:t>
            </a:r>
            <a:r>
              <a:rPr kumimoji="1" lang="fr-FR" altLang="zh-CN" sz="15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 </a:t>
            </a:r>
            <a:endParaRPr kumimoji="1" lang="zh-CN" altLang="en-US" sz="15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62527" y="4230493"/>
            <a:ext cx="2581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kumimoji="1" lang="fr-FR" altLang="zh-CN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Top 10% </a:t>
            </a:r>
            <a:r>
              <a:rPr kumimoji="1" lang="fr-FR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 high-</a:t>
            </a:r>
            <a:r>
              <a:rPr kumimoji="1" lang="fr-FR" altLang="zh-CN" sz="1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school</a:t>
            </a:r>
            <a:r>
              <a:rPr kumimoji="1" lang="fr-FR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fr-FR" altLang="zh-CN" sz="1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students</a:t>
            </a:r>
            <a:r>
              <a:rPr kumimoji="1" lang="fr-FR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1" lang="fr-FR" altLang="zh-CN" sz="1200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kumimoji="1" lang="fr-FR" altLang="zh-CN" sz="1200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who</a:t>
            </a:r>
            <a:r>
              <a:rPr kumimoji="1" lang="fr-FR" altLang="zh-CN" sz="120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fr-FR" altLang="zh-CN" sz="1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succeed</a:t>
            </a:r>
            <a:r>
              <a:rPr kumimoji="1" lang="fr-FR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in BAC</a:t>
            </a:r>
            <a:r>
              <a:rPr kumimoji="1" lang="zh-CN" altLang="en-US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 </a:t>
            </a:r>
            <a:endParaRPr kumimoji="1" lang="zh-CN" altLang="en-US" sz="1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53857" y="2922763"/>
            <a:ext cx="32340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200" dirty="0">
                <a:solidFill>
                  <a:srgbClr val="FF0000"/>
                </a:solidFill>
                <a:latin typeface="Titillium" pitchFamily="50" charset="0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fr-FR" altLang="zh-CN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fr-FR" altLang="zh-CN" sz="12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Top </a:t>
            </a:r>
            <a:r>
              <a:rPr lang="fr-FR" altLang="zh-CN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5% </a:t>
            </a:r>
            <a:r>
              <a:rPr lang="zh-CN" altLang="fr-FR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联考</a:t>
            </a:r>
            <a:r>
              <a:rPr lang="fr-FR" altLang="zh-CN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 </a:t>
            </a:r>
            <a:r>
              <a:rPr lang="zh-CN" altLang="fr-FR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面试</a:t>
            </a:r>
            <a:r>
              <a:rPr lang="fr-FR" altLang="zh-CN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fr-FR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教授</a:t>
            </a:r>
            <a:r>
              <a:rPr lang="fr-FR" altLang="zh-CN" sz="12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fr-FR" sz="1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工</a:t>
            </a:r>
            <a:r>
              <a:rPr lang="zh-CN" altLang="fr-FR" sz="12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业合作伙伴</a:t>
            </a:r>
            <a:r>
              <a:rPr lang="fr-FR" altLang="zh-CN" sz="12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kumimoji="1" lang="zh-CN" altLang="en-US" sz="1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7604" y="3064244"/>
            <a:ext cx="3283063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Bac + 3 </a:t>
            </a:r>
            <a:r>
              <a:rPr kumimoji="1" lang="zh-CN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years </a:t>
            </a:r>
            <a:r>
              <a: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=Bachelor</a:t>
            </a:r>
            <a:r>
              <a:rPr kumimoji="1" lang="zh-CN" altLang="en-US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endParaRPr kumimoji="1"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r>
              <a:rPr kumimoji="1" lang="en-US" altLang="zh-CN" sz="1200" dirty="0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Bac + 5 </a:t>
            </a:r>
            <a:r>
              <a:rPr kumimoji="1" lang="fr-FR" altLang="zh-CN" sz="1200" dirty="0" err="1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years</a:t>
            </a:r>
            <a:r>
              <a:rPr kumimoji="1" lang="fr-FR" altLang="zh-CN" sz="1200" dirty="0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=</a:t>
            </a:r>
            <a:r>
              <a:rPr kumimoji="1" lang="zh-CN" altLang="en-US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Master</a:t>
            </a:r>
            <a:endParaRPr kumimoji="1"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r>
              <a:rPr kumimoji="1" lang="en-US" altLang="zh-CN" sz="1200" dirty="0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Bac + 8 </a:t>
            </a:r>
            <a:r>
              <a:rPr kumimoji="1" lang="fr-FR" altLang="zh-CN" sz="1200" dirty="0" err="1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years</a:t>
            </a:r>
            <a:r>
              <a:rPr kumimoji="1" lang="fr-FR" altLang="zh-CN" sz="1200" dirty="0" smtClean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=</a:t>
            </a:r>
            <a:r>
              <a:rPr kumimoji="1" lang="fr-FR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PHD</a:t>
            </a:r>
            <a:endParaRPr kumimoji="1" lang="zh-CN" altLang="en-US" sz="135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  <a:p>
            <a:endParaRPr kumimoji="1" lang="zh-CN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748702" y="4757292"/>
            <a:ext cx="23534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BAC</a:t>
            </a:r>
            <a:r>
              <a:rPr lang="zh-CN" altLang="en-US" sz="1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1200" dirty="0" err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Baccalauréat</a:t>
            </a:r>
            <a:r>
              <a:rPr lang="zh-CN" altLang="en-US" sz="1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zh-CN" altLang="fr-FR" sz="1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高考</a:t>
            </a:r>
            <a:endParaRPr lang="fr-FR" altLang="zh-CN" sz="12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kumimoji="1" lang="fr-FR" altLang="zh-CN" sz="1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89% </a:t>
            </a:r>
            <a:endParaRPr kumimoji="1" lang="zh-CN" altLang="en-US" sz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03204" y="5718274"/>
            <a:ext cx="1606550" cy="88900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683895" y="476885"/>
            <a:ext cx="66763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fr-FR" sz="2800" b="1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二、学校介绍</a:t>
            </a:r>
            <a:r>
              <a:rPr lang="en-US" altLang="zh-CN" sz="2800" b="1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-</a:t>
            </a:r>
            <a:r>
              <a:rPr lang="zh-CN" altLang="en-US" sz="2800" b="1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法国高等教育体系</a:t>
            </a:r>
            <a:endParaRPr lang="zh-CN" altLang="en-US" sz="2800" b="1" dirty="0">
              <a:latin typeface="+mn-ea"/>
              <a:ea typeface="+mn-ea"/>
              <a:cs typeface="Arial" panose="020B0604020202020204" pitchFamily="34" charset="0"/>
            </a:endParaRPr>
          </a:p>
          <a:p>
            <a:endParaRPr lang="en-US" altLang="zh-CN" sz="2800" b="1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1538383"/>
            <a:ext cx="9144000" cy="4519100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542925" y="836930"/>
            <a:ext cx="6443345" cy="65786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en-US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南</a:t>
            </a: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特中央理工一览</a:t>
            </a:r>
            <a:endParaRPr lang="zh-CN" altLang="fr-FR" sz="28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42587" y="5450064"/>
            <a:ext cx="69890" cy="591673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0" y="2864485"/>
            <a:ext cx="3575685" cy="317754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altLang="fr-FR" sz="1600" b="1" dirty="0" smtClean="0">
                <a:solidFill>
                  <a:srgbClr val="102648"/>
                </a:solidFill>
                <a:latin typeface="Titillium" pitchFamily="2" charset="77"/>
                <a:cs typeface="Titillium Bold"/>
              </a:rPr>
              <a:t>	</a:t>
            </a:r>
            <a:r>
              <a:rPr lang="zh-CN" altLang="fr-FR" sz="1600" b="1" dirty="0" smtClean="0">
                <a:solidFill>
                  <a:srgbClr val="102648"/>
                </a:solidFill>
                <a:latin typeface="Titillium" pitchFamily="2" charset="77"/>
                <a:cs typeface="Titillium Bold"/>
              </a:rPr>
              <a:t>创建于</a:t>
            </a:r>
            <a:r>
              <a:rPr lang="fr-FR" altLang="fr-FR" sz="16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1919</a:t>
            </a:r>
            <a:endParaRPr lang="fr-FR" altLang="fr-FR" sz="1600" b="1" dirty="0" smtClean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altLang="fr-FR" sz="16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fr-FR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精英工程师学院排名第</a:t>
            </a:r>
            <a:r>
              <a:rPr lang="en-US" altLang="zh-CN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fr-FR" altLang="fr-FR" sz="1600" b="1" dirty="0" smtClean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altLang="fr-FR" sz="16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fr-FR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2150 </a:t>
            </a:r>
            <a:r>
              <a:rPr lang="zh-CN" altLang="en-US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位在读生</a:t>
            </a:r>
            <a:endParaRPr lang="en-US" altLang="fr-FR" sz="1600" b="1" dirty="0" smtClean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fr-FR" sz="16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37000</a:t>
            </a:r>
            <a:r>
              <a:rPr lang="zh-CN" altLang="en-US" sz="16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位优秀毕业生</a:t>
            </a:r>
            <a:endParaRPr lang="en-US" altLang="fr-FR" sz="1600" b="1" dirty="0" smtClean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fr-FR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550 </a:t>
            </a:r>
            <a:r>
              <a:rPr lang="zh-CN" altLang="en-US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位教职员工和科研人员</a:t>
            </a:r>
            <a:endParaRPr lang="en-US" altLang="fr-FR" sz="1600" b="1" dirty="0" smtClean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fr-FR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270 </a:t>
            </a:r>
            <a:r>
              <a:rPr lang="zh-CN" altLang="en-GB" sz="1600" b="1" dirty="0" smtClean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位博士生</a:t>
            </a:r>
            <a:endParaRPr lang="en-GB" altLang="fr-FR" sz="16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www.ec-nantes.fr/medias/photo/sport-copie-2_1489065605015-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00" y="3386004"/>
            <a:ext cx="328593" cy="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583" y="2884773"/>
            <a:ext cx="468522" cy="4685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225" y="3807475"/>
            <a:ext cx="359237" cy="3592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225" y="4724857"/>
            <a:ext cx="305545" cy="3055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505" y="4275356"/>
            <a:ext cx="422622" cy="4226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900" y="5142273"/>
            <a:ext cx="322563" cy="322563"/>
          </a:xfrm>
          <a:prstGeom prst="rect">
            <a:avLst/>
          </a:prstGeom>
        </p:spPr>
      </p:pic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3204" y="571827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1652104"/>
            <a:ext cx="9144000" cy="4352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520" y="2275840"/>
            <a:ext cx="5113655" cy="1153160"/>
          </a:xfrm>
          <a:prstGeom prst="rect">
            <a:avLst/>
          </a:prstGeom>
          <a:solidFill>
            <a:srgbClr val="102648">
              <a:alpha val="36000"/>
            </a:srgb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System Font Regular"/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43%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的学生</a:t>
            </a:r>
            <a:r>
              <a:rPr lang="zh-CN" altLang="en-GB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来自</a:t>
            </a:r>
            <a:r>
              <a:rPr lang="en-GB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</a:t>
            </a:r>
            <a:r>
              <a:rPr lang="zh-CN" altLang="en-GB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个国家</a:t>
            </a:r>
            <a:endParaRPr lang="en-GB" alt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900"/>
              </a:spcBef>
              <a:buFont typeface="System Font Regular"/>
              <a:buNone/>
            </a:pPr>
            <a:r>
              <a:rPr lang="zh-CN" altLang="en-GB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与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48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个国家的</a:t>
            </a:r>
            <a:r>
              <a:rPr lang="en-GB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  <a:r>
              <a:rPr lang="zh-CN" altLang="en-GB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高校校际合作</a:t>
            </a:r>
            <a:endParaRPr lang="zh-CN" altLang="en-GB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spcBef>
                <a:spcPts val="900"/>
              </a:spcBef>
              <a:buFont typeface="System Font Regular"/>
              <a:buNone/>
            </a:pPr>
            <a:r>
              <a:rPr lang="en-US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的法国学生有国际交流学习经验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Espace réservé du texte 1"/>
          <p:cNvSpPr txBox="1"/>
          <p:nvPr/>
        </p:nvSpPr>
        <p:spPr>
          <a:xfrm>
            <a:off x="593090" y="1016000"/>
            <a:ext cx="5372735" cy="73406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defTabSz="3429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</a:pP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二、学校介绍</a:t>
            </a:r>
            <a:r>
              <a:rPr lang="en-US" altLang="zh-CN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fr-FR" sz="2800" b="1" dirty="0">
                <a:solidFill>
                  <a:srgbClr val="102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国际化</a:t>
            </a:r>
            <a:endParaRPr lang="zh-CN" altLang="fr-FR" sz="2800" b="1" dirty="0">
              <a:solidFill>
                <a:srgbClr val="102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460" y="4172149"/>
            <a:ext cx="2799540" cy="1828601"/>
          </a:xfrm>
          <a:prstGeom prst="rect">
            <a:avLst/>
          </a:prstGeom>
        </p:spPr>
      </p:pic>
      <p:pic>
        <p:nvPicPr>
          <p:cNvPr id="3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204" y="571827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929350" y="898640"/>
            <a:ext cx="7079270" cy="740569"/>
          </a:xfrm>
        </p:spPr>
        <p:txBody>
          <a:bodyPr/>
          <a:lstStyle/>
          <a:p>
            <a:pPr algn="l"/>
            <a:r>
              <a:rPr lang="zh-CN" altLang="en-US" sz="2800" dirty="0">
                <a:latin typeface="+mn-ea"/>
                <a:cs typeface="+mn-ea"/>
              </a:rPr>
              <a:t>二、学校介绍</a:t>
            </a:r>
            <a:r>
              <a:rPr lang="en-US" altLang="zh-CN" sz="2800" dirty="0">
                <a:latin typeface="+mn-ea"/>
                <a:cs typeface="+mn-ea"/>
              </a:rPr>
              <a:t>—6</a:t>
            </a:r>
            <a:r>
              <a:rPr lang="zh-CN" altLang="en-US" sz="2800" dirty="0">
                <a:latin typeface="+mn-ea"/>
                <a:cs typeface="+mn-ea"/>
              </a:rPr>
              <a:t>个顶尖的研究院</a:t>
            </a:r>
            <a:endParaRPr lang="en-US" altLang="zh-CN" sz="2800" dirty="0">
              <a:latin typeface="+mn-ea"/>
              <a:cs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5401" y="2019046"/>
            <a:ext cx="1980000" cy="118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263" y="2013003"/>
            <a:ext cx="1979171" cy="118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467433" y="3588768"/>
            <a:ext cx="1980000" cy="118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sz="1350"/>
          </a:p>
        </p:txBody>
      </p:sp>
      <p:sp>
        <p:nvSpPr>
          <p:cNvPr id="16" name="Rectangle 15"/>
          <p:cNvSpPr/>
          <p:nvPr/>
        </p:nvSpPr>
        <p:spPr>
          <a:xfrm>
            <a:off x="4636724" y="3607443"/>
            <a:ext cx="2003870" cy="118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sz="1350"/>
          </a:p>
        </p:txBody>
      </p:sp>
      <p:sp>
        <p:nvSpPr>
          <p:cNvPr id="17" name="TextBox 16"/>
          <p:cNvSpPr txBox="1"/>
          <p:nvPr/>
        </p:nvSpPr>
        <p:spPr>
          <a:xfrm>
            <a:off x="2447276" y="1639229"/>
            <a:ext cx="2469763" cy="18592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800" dirty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L.H.E.E.A.: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fr-FR" sz="1800" dirty="0" smtClean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流体力学实验室</a:t>
            </a:r>
            <a:endParaRPr lang="fr-FR" sz="1800" dirty="0">
              <a:solidFill>
                <a:srgbClr val="FAB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Hydrodynamics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FR"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Energetics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endParaRPr lang="fr-FR"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5585" y="3578014"/>
            <a:ext cx="2023800" cy="1616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800" dirty="0">
                <a:solidFill>
                  <a:srgbClr val="FAB600"/>
                </a:solidFill>
              </a:rPr>
              <a:t>A.A.U.: </a:t>
            </a:r>
            <a:r>
              <a:rPr lang="zh-CN" altLang="fr-FR" sz="1800" dirty="0" smtClean="0">
                <a:solidFill>
                  <a:srgbClr val="FAB600"/>
                </a:solidFill>
              </a:rPr>
              <a:t>城市环境和建筑实验室</a:t>
            </a:r>
            <a:endParaRPr lang="fr-FR" sz="1800" dirty="0">
              <a:solidFill>
                <a:srgbClr val="FAB600"/>
              </a:solidFill>
            </a:endParaRPr>
          </a:p>
          <a:p>
            <a:r>
              <a:rPr lang="en-US" sz="1575" dirty="0">
                <a:solidFill>
                  <a:schemeClr val="bg1"/>
                </a:solidFill>
              </a:rPr>
              <a:t>Architectural and Urban Ambiances Laboratory</a:t>
            </a:r>
            <a:endParaRPr lang="en-US" sz="1575" dirty="0">
              <a:solidFill>
                <a:schemeClr val="bg1"/>
              </a:solidFill>
            </a:endParaRPr>
          </a:p>
          <a:p>
            <a:endParaRPr lang="fr-FR" sz="1575" dirty="0"/>
          </a:p>
        </p:txBody>
      </p:sp>
      <p:sp>
        <p:nvSpPr>
          <p:cNvPr id="23" name="TextBox 22"/>
          <p:cNvSpPr txBox="1"/>
          <p:nvPr/>
        </p:nvSpPr>
        <p:spPr>
          <a:xfrm>
            <a:off x="2507265" y="3583918"/>
            <a:ext cx="2160184" cy="1616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800" dirty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L.S.2.N</a:t>
            </a:r>
            <a:r>
              <a:rPr lang="fr-FR" sz="1800" dirty="0" smtClean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zh-CN" altLang="fr-FR" sz="1800" dirty="0" smtClean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数字科学实验室</a:t>
            </a:r>
            <a:endParaRPr lang="fr-FR" sz="1800" dirty="0" smtClean="0">
              <a:solidFill>
                <a:srgbClr val="FAB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7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fr-FR" sz="157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Digital Sciences of Nantes </a:t>
            </a:r>
            <a:endParaRPr lang="fr-FR"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fr-FR" sz="1575" dirty="0"/>
            </a:br>
            <a:endParaRPr lang="fr-FR" sz="1575" dirty="0"/>
          </a:p>
        </p:txBody>
      </p:sp>
      <p:sp>
        <p:nvSpPr>
          <p:cNvPr id="24" name="TextBox 23"/>
          <p:cNvSpPr txBox="1"/>
          <p:nvPr/>
        </p:nvSpPr>
        <p:spPr>
          <a:xfrm>
            <a:off x="6661483" y="1738477"/>
            <a:ext cx="2292003" cy="13728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800" dirty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G.E.M</a:t>
            </a:r>
            <a:r>
              <a:rPr lang="fr-FR" sz="1800" dirty="0" smtClean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zh-CN" altLang="fr-FR" sz="1800" dirty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</a:t>
            </a:r>
            <a:r>
              <a:rPr lang="zh-CN" altLang="fr-FR" sz="1800" dirty="0" smtClean="0">
                <a:solidFill>
                  <a:srgbClr val="FAB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木工程与力学研究院</a:t>
            </a:r>
            <a:endParaRPr lang="fr-FR" sz="1800" dirty="0">
              <a:solidFill>
                <a:srgbClr val="FAB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in Civil &amp; </a:t>
            </a:r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</a:t>
            </a:r>
            <a:endParaRPr lang="fr-FR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07" y="2158593"/>
            <a:ext cx="2058934" cy="7985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97" y="2025860"/>
            <a:ext cx="1086165" cy="108616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19472" t="9992" r="19961" b="9368"/>
          <a:stretch>
            <a:fillRect/>
          </a:stretch>
        </p:blipFill>
        <p:spPr>
          <a:xfrm>
            <a:off x="5862662" y="2460791"/>
            <a:ext cx="630466" cy="5937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l="11852" r="10921"/>
          <a:stretch>
            <a:fillRect/>
          </a:stretch>
        </p:blipFill>
        <p:spPr>
          <a:xfrm>
            <a:off x="492832" y="3631925"/>
            <a:ext cx="1179095" cy="113999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19472" t="9992" r="19961" b="9368"/>
          <a:stretch>
            <a:fillRect/>
          </a:stretch>
        </p:blipFill>
        <p:spPr>
          <a:xfrm>
            <a:off x="1661976" y="3912956"/>
            <a:ext cx="630466" cy="59373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347" y="3754128"/>
            <a:ext cx="1262295" cy="78542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19472" t="9992" r="19961" b="9368"/>
          <a:stretch>
            <a:fillRect/>
          </a:stretch>
        </p:blipFill>
        <p:spPr>
          <a:xfrm>
            <a:off x="5984935" y="4186476"/>
            <a:ext cx="630466" cy="59373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8257" y="5146099"/>
            <a:ext cx="5915025" cy="33591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647700" lvl="2" indent="-285750">
              <a:buFont typeface="System Font Regular"/>
              <a:buChar char="&gt;"/>
            </a:pP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</a:t>
            </a:r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7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zh-CN" alt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高性能計算研究院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3021" y="5481818"/>
            <a:ext cx="6048375" cy="33591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647700" lvl="2" indent="-285750">
              <a:buFont typeface="System Font Regular"/>
              <a:buChar char="&gt;"/>
            </a:pPr>
            <a:r>
              <a:rPr lang="fr-FR" sz="15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</a:t>
            </a:r>
            <a:r>
              <a:rPr lang="fr-FR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Jean </a:t>
            </a:r>
            <a:r>
              <a:rPr lang="fr-FR" sz="157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Leray  Jean Leray </a:t>
            </a:r>
            <a:r>
              <a:rPr lang="zh-CN" alt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數学研究院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6714" y="5646519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929350" y="898640"/>
            <a:ext cx="7079270" cy="740569"/>
          </a:xfrm>
        </p:spPr>
        <p:txBody>
          <a:bodyPr/>
          <a:lstStyle/>
          <a:p>
            <a:pPr algn="l"/>
            <a:r>
              <a:rPr lang="zh-CN" altLang="en-US" sz="2800" dirty="0">
                <a:latin typeface="+mn-ea"/>
                <a:cs typeface="+mn-ea"/>
              </a:rPr>
              <a:t>二、学校介绍</a:t>
            </a:r>
            <a:r>
              <a:rPr lang="en-US" altLang="zh-CN" sz="2800" dirty="0">
                <a:latin typeface="+mn-ea"/>
                <a:cs typeface="+mn-ea"/>
              </a:rPr>
              <a:t>—13</a:t>
            </a:r>
            <a:r>
              <a:rPr lang="zh-CN" altLang="en-US" sz="2800" dirty="0">
                <a:latin typeface="+mn-ea"/>
                <a:cs typeface="+mn-ea"/>
              </a:rPr>
              <a:t>个卓越的研发平台</a:t>
            </a:r>
            <a:endParaRPr lang="en-US" altLang="zh-CN" sz="2800" dirty="0">
              <a:latin typeface="+mn-ea"/>
              <a:cs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1750060"/>
            <a:ext cx="5953125" cy="42449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test facilities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SEM-REV Offshore test site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and Static Test Centre (CRED)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 test benches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vehicle test benches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Supercomputer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Composites Platform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Manufacturing Platform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 Platform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Testing Floor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Factory Platform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Reality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Tunnels</a:t>
            </a:r>
            <a:endParaRPr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https://www.ec-nantes.fr/english-version/research/research-facilities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74959" y="5646519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936,&quot;width&quot;:4936}"/>
</p:tagLst>
</file>

<file path=ppt/tags/tag2.xml><?xml version="1.0" encoding="utf-8"?>
<p:tagLst xmlns:p="http://schemas.openxmlformats.org/presentationml/2006/main">
  <p:tag name="KSO_WM_UNIT_PLACING_PICTURE_USER_VIEWPORT" val="{&quot;height&quot;:3480,&quot;width&quot;:6105}"/>
</p:tagLst>
</file>

<file path=ppt/tags/tag3.xml><?xml version="1.0" encoding="utf-8"?>
<p:tagLst xmlns:p="http://schemas.openxmlformats.org/presentationml/2006/main">
  <p:tag name="KSO_WM_SLIDE_MODEL_TYPE" val="numdgm"/>
</p:tagLst>
</file>

<file path=ppt/tags/tag4.xml><?xml version="1.0" encoding="utf-8"?>
<p:tagLst xmlns:p="http://schemas.openxmlformats.org/presentationml/2006/main">
  <p:tag name="KSO_WM_SLIDE_MODEL_TYPE" val="numdgm"/>
</p:tagLst>
</file>

<file path=ppt/tags/tag5.xml><?xml version="1.0" encoding="utf-8"?>
<p:tagLst xmlns:p="http://schemas.openxmlformats.org/presentationml/2006/main">
  <p:tag name="KSO_WM_SLIDE_MODEL_TYPE" val="numdgm"/>
</p:tagLst>
</file>

<file path=ppt/tags/tag6.xml><?xml version="1.0" encoding="utf-8"?>
<p:tagLst xmlns:p="http://schemas.openxmlformats.org/presentationml/2006/main">
  <p:tag name="KSO_WM_SLIDE_MODEL_TYPE" val="numdgm"/>
</p:tagLst>
</file>

<file path=ppt/tags/tag7.xml><?xml version="1.0" encoding="utf-8"?>
<p:tagLst xmlns:p="http://schemas.openxmlformats.org/presentationml/2006/main">
  <p:tag name="KSO_WM_SLIDE_MODEL_TYPE" val="numdgm"/>
</p:tagLst>
</file>

<file path=ppt/tags/tag8.xml><?xml version="1.0" encoding="utf-8"?>
<p:tagLst xmlns:p="http://schemas.openxmlformats.org/presentationml/2006/main">
  <p:tag name="KSO_WM_DOC_GUID" val="{bd58aac2-7870-46f9-aea5-be8d52ad523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3816</Words>
  <Application>WPS 演示</Application>
  <PresentationFormat>全屏显示(4:3)</PresentationFormat>
  <Paragraphs>479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7" baseType="lpstr">
      <vt:lpstr>Arial</vt:lpstr>
      <vt:lpstr>宋体</vt:lpstr>
      <vt:lpstr>Wingdings</vt:lpstr>
      <vt:lpstr>MS PGothic</vt:lpstr>
      <vt:lpstr>Titillium Bold</vt:lpstr>
      <vt:lpstr>Segoe Print</vt:lpstr>
      <vt:lpstr>Titillium Regular</vt:lpstr>
      <vt:lpstr>Lucida Grande</vt:lpstr>
      <vt:lpstr>方正小标宋_GBK</vt:lpstr>
      <vt:lpstr>华文中宋</vt:lpstr>
      <vt:lpstr>System Font Regular</vt:lpstr>
      <vt:lpstr>Open Sans</vt:lpstr>
      <vt:lpstr>Titillium</vt:lpstr>
      <vt:lpstr>黑体</vt:lpstr>
      <vt:lpstr>Calibri</vt:lpstr>
      <vt:lpstr>Times New Roman</vt:lpstr>
      <vt:lpstr>Titillium</vt:lpstr>
      <vt:lpstr>Arial</vt:lpstr>
      <vt:lpstr>微软雅黑</vt:lpstr>
      <vt:lpstr>Arial Unicode MS</vt:lpstr>
      <vt:lpstr>Fira Sans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Ecole Centrale De Nantes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Presse Mardi 17 juin 2008</dc:title>
  <dc:creator>Centre de Ressources Informatiques</dc:creator>
  <cp:lastModifiedBy>青青</cp:lastModifiedBy>
  <cp:revision>638</cp:revision>
  <dcterms:created xsi:type="dcterms:W3CDTF">2008-10-17T12:31:00Z</dcterms:created>
  <dcterms:modified xsi:type="dcterms:W3CDTF">2022-03-04T01:10:11Z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2052-11.1.0.11405</vt:lpwstr>
  </property>
  <property fmtid="{D5CDD505-2E9C-101B-9397-08002B2CF9AE}" pid="3" name="ICV">
    <vt:lpwstr>E4E3599C2F34451E9421422637807313</vt:lpwstr>
  </property>
</Properties>
</file>