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7" r:id="rId3"/>
    <p:sldMasterId id="2147483666" r:id="rId4"/>
    <p:sldMasterId id="2147483675" r:id="rId5"/>
  </p:sldMasterIdLst>
  <p:notesMasterIdLst>
    <p:notesMasterId r:id="rId8"/>
  </p:notesMasterIdLst>
  <p:sldIdLst>
    <p:sldId id="327" r:id="rId6"/>
    <p:sldId id="334" r:id="rId7"/>
    <p:sldId id="302" r:id="rId9"/>
    <p:sldId id="300" r:id="rId10"/>
    <p:sldId id="330" r:id="rId11"/>
    <p:sldId id="341" r:id="rId12"/>
    <p:sldId id="336" r:id="rId13"/>
    <p:sldId id="337" r:id="rId14"/>
    <p:sldId id="342" r:id="rId1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umimoji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umimoji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umimoji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umimoji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umimoji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35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213"/>
        <p:guide pos="29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3" cy="72003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811ABDA-1F68-4AAD-A46C-1811B055B565}" type="datetime1">
              <a:rPr lang="zh-CN" altLang="en-US"/>
            </a:fld>
            <a:endParaRPr lang="zh-CN" altLang="en-US" sz="1200"/>
          </a:p>
        </p:txBody>
      </p:sp>
      <p:sp>
        <p:nvSpPr>
          <p:cNvPr id="29700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</a:ln>
        </p:spPr>
      </p:sp>
      <p:sp>
        <p:nvSpPr>
          <p:cNvPr id="13317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altLang="en-US" sz="1200">
                <a:latin typeface="Arial" panose="020B0604020202020204" pitchFamily="34" charset="0"/>
              </a:rPr>
              <a:t>单击此处编辑母版文本样式</a:t>
            </a:r>
            <a:endParaRPr lang="zh-CN" altLang="en-US" sz="1200">
              <a:latin typeface="Arial" panose="020B0604020202020204" pitchFamily="34" charset="0"/>
            </a:endParaRPr>
          </a:p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altLang="en-US" sz="1200">
                <a:latin typeface="Arial" panose="020B0604020202020204" pitchFamily="34" charset="0"/>
              </a:rPr>
              <a:t>第二级</a:t>
            </a:r>
            <a:endParaRPr lang="zh-CN" altLang="en-US" sz="1200">
              <a:latin typeface="Arial" panose="020B0604020202020204" pitchFamily="34" charset="0"/>
            </a:endParaRPr>
          </a:p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altLang="en-US" sz="1200">
                <a:latin typeface="Arial" panose="020B0604020202020204" pitchFamily="34" charset="0"/>
              </a:rPr>
              <a:t>第三级</a:t>
            </a:r>
            <a:endParaRPr lang="zh-CN" altLang="en-US" sz="1200">
              <a:latin typeface="Arial" panose="020B0604020202020204" pitchFamily="34" charset="0"/>
            </a:endParaRPr>
          </a:p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altLang="en-US" sz="1200">
                <a:latin typeface="Arial" panose="020B0604020202020204" pitchFamily="34" charset="0"/>
              </a:rPr>
              <a:t>第四级</a:t>
            </a:r>
            <a:endParaRPr lang="zh-CN" altLang="en-US" sz="1200">
              <a:latin typeface="Arial" panose="020B0604020202020204" pitchFamily="34" charset="0"/>
            </a:endParaRPr>
          </a:p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altLang="en-US" sz="1200">
                <a:latin typeface="Arial" panose="020B0604020202020204" pitchFamily="34" charset="0"/>
              </a:rPr>
              <a:t>第五级</a:t>
            </a:r>
            <a:endParaRPr lang="zh-CN" altLang="en-US" sz="1200">
              <a:latin typeface="Arial" panose="020B0604020202020204" pitchFamily="34" charset="0"/>
            </a:endParaRP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5CA3867-66E7-435E-B56D-C194EA448365}" type="slidenum">
              <a:rPr lang="zh-CN" altLang="en-US"/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宋体" panose="02010600030101010101" pitchFamily="2" charset="-122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A811ABDA-1F68-4AAD-A46C-1811B055B565}" type="datetime1">
              <a:rPr lang="zh-CN" altLang="en-US"/>
            </a:fld>
            <a:endParaRPr lang="zh-CN" altLang="en-US" sz="12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CA3867-66E7-435E-B56D-C194EA448365}" type="slidenum">
              <a:rPr lang="zh-CN" altLang="en-US"/>
            </a:fld>
            <a:endParaRPr lang="zh-CN" altLang="en-US" sz="120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30724" name="日期占位符 3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fld id="{6CD93DD6-9A75-472E-8CBA-B182D310C391}" type="datetime1">
              <a:rPr lang="zh-CN" altLang="en-US" smtClean="0">
                <a:latin typeface="Arial" panose="020B0604020202020204" pitchFamily="34" charset="0"/>
              </a:rPr>
            </a:fld>
            <a:endParaRPr lang="zh-CN" altLang="en-US" sz="1200" smtClean="0">
              <a:latin typeface="Arial" panose="020B0604020202020204" pitchFamily="34" charset="0"/>
            </a:endParaRPr>
          </a:p>
        </p:txBody>
      </p:sp>
      <p:sp>
        <p:nvSpPr>
          <p:cNvPr id="30725" name="灯片编号占位符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fld id="{31DFDA47-1143-478A-B29A-DC43C4C89103}" type="slidenum">
              <a:rPr lang="zh-CN" altLang="en-US" smtClean="0">
                <a:latin typeface="Arial" panose="020B0604020202020204" pitchFamily="34" charset="0"/>
              </a:rPr>
            </a:fld>
            <a:endParaRPr lang="zh-CN" altLang="en-US" sz="120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8134672" cy="1470025"/>
          </a:xfrm>
          <a:prstGeom prst="rect">
            <a:avLst/>
          </a:prstGeom>
        </p:spPr>
        <p:txBody>
          <a:bodyPr/>
          <a:lstStyle>
            <a:lvl1pPr algn="l">
              <a:defRPr sz="5400" b="1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755576" y="2636912"/>
            <a:ext cx="7776864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372200" y="6520259"/>
            <a:ext cx="141352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19/08/2015</a:t>
            </a:r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67744" y="6520259"/>
            <a:ext cx="4104456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septembre 2015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88424" y="6520259"/>
            <a:ext cx="576064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C122336-D82C-4948-BD87-52CB3DA06ED5}" type="slidenum">
              <a:rPr lang="fr-FR" smtClean="0"/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83568" y="1556792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  <a:endParaRPr lang="fr-FR" dirty="0" smtClean="0"/>
          </a:p>
          <a:p>
            <a:pPr lvl="1"/>
            <a:r>
              <a:rPr lang="fr-FR" dirty="0" smtClean="0"/>
              <a:t>Deuxième niveau</a:t>
            </a:r>
            <a:endParaRPr lang="fr-FR" dirty="0" smtClean="0"/>
          </a:p>
          <a:p>
            <a:pPr lvl="2"/>
            <a:r>
              <a:rPr lang="fr-FR" dirty="0" smtClean="0"/>
              <a:t>Troisième niveau</a:t>
            </a:r>
            <a:endParaRPr lang="fr-FR" dirty="0" smtClean="0"/>
          </a:p>
          <a:p>
            <a:pPr lvl="3"/>
            <a:r>
              <a:rPr lang="fr-FR" dirty="0" smtClean="0"/>
              <a:t>Quatrième niveau</a:t>
            </a:r>
            <a:endParaRPr lang="fr-FR" dirty="0" smtClean="0"/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83568" y="629816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000" b="1" i="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372200" y="6520259"/>
            <a:ext cx="141352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19/08/2015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67744" y="6520259"/>
            <a:ext cx="4104456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septembre 2015</a:t>
            </a:r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88424" y="6520259"/>
            <a:ext cx="576064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C122336-D82C-4948-BD87-52CB3DA06ED5}" type="slidenum">
              <a:rPr lang="fr-FR" smtClean="0"/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629816"/>
            <a:ext cx="8229600" cy="854968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724544" y="1535113"/>
            <a:ext cx="823994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  <a:endParaRPr lang="fr-FR" dirty="0" smtClean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24544" y="2174875"/>
            <a:ext cx="8239944" cy="3054325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4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  <a:endParaRPr lang="fr-FR" dirty="0" smtClean="0"/>
          </a:p>
          <a:p>
            <a:pPr lvl="1"/>
            <a:r>
              <a:rPr lang="fr-FR" dirty="0" smtClean="0"/>
              <a:t>Deuxième niveau</a:t>
            </a:r>
            <a:endParaRPr lang="fr-FR" dirty="0" smtClean="0"/>
          </a:p>
          <a:p>
            <a:pPr lvl="2"/>
            <a:r>
              <a:rPr lang="fr-FR" dirty="0" smtClean="0"/>
              <a:t>Troisième niveau</a:t>
            </a:r>
            <a:endParaRPr lang="fr-FR" dirty="0" smtClean="0"/>
          </a:p>
          <a:p>
            <a:pPr lvl="3"/>
            <a:r>
              <a:rPr lang="fr-FR" dirty="0" smtClean="0"/>
              <a:t>Quatrième niveau</a:t>
            </a:r>
            <a:endParaRPr lang="fr-FR" dirty="0" smtClean="0"/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372200" y="6520259"/>
            <a:ext cx="141352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19/08/2015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67744" y="6520259"/>
            <a:ext cx="4104456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septembre 2015</a:t>
            </a:r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88424" y="6520259"/>
            <a:ext cx="576064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C122336-D82C-4948-BD87-52CB3DA06ED5}" type="slidenum">
              <a:rPr lang="fr-FR" smtClean="0"/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629816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683568" y="1600200"/>
            <a:ext cx="3873896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  <a:endParaRPr lang="fr-FR" dirty="0" smtClean="0"/>
          </a:p>
          <a:p>
            <a:pPr lvl="1"/>
            <a:r>
              <a:rPr lang="fr-FR" dirty="0" smtClean="0"/>
              <a:t>Deuxième niveau</a:t>
            </a:r>
            <a:endParaRPr lang="fr-FR" dirty="0" smtClean="0"/>
          </a:p>
          <a:p>
            <a:pPr lvl="2"/>
            <a:r>
              <a:rPr lang="fr-FR" dirty="0" smtClean="0"/>
              <a:t>Troisième niveau</a:t>
            </a:r>
            <a:endParaRPr lang="fr-FR" dirty="0" smtClean="0"/>
          </a:p>
          <a:p>
            <a:pPr lvl="3"/>
            <a:r>
              <a:rPr lang="fr-FR" dirty="0" smtClean="0"/>
              <a:t>Quatrième niveau</a:t>
            </a:r>
            <a:endParaRPr lang="fr-FR" dirty="0" smtClean="0"/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874568" y="1600200"/>
            <a:ext cx="3873896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  <a:endParaRPr lang="fr-FR" dirty="0" smtClean="0"/>
          </a:p>
          <a:p>
            <a:pPr lvl="1"/>
            <a:r>
              <a:rPr lang="fr-FR" dirty="0" smtClean="0"/>
              <a:t>Deuxième niveau</a:t>
            </a:r>
            <a:endParaRPr lang="fr-FR" dirty="0" smtClean="0"/>
          </a:p>
          <a:p>
            <a:pPr lvl="2"/>
            <a:r>
              <a:rPr lang="fr-FR" dirty="0" smtClean="0"/>
              <a:t>Troisième niveau</a:t>
            </a:r>
            <a:endParaRPr lang="fr-FR" dirty="0" smtClean="0"/>
          </a:p>
          <a:p>
            <a:pPr lvl="3"/>
            <a:r>
              <a:rPr lang="fr-FR" dirty="0" smtClean="0"/>
              <a:t>Quatrième niveau</a:t>
            </a:r>
            <a:endParaRPr lang="fr-FR" dirty="0" smtClean="0"/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372200" y="6520259"/>
            <a:ext cx="141352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19/08/2015</a:t>
            </a:r>
            <a:endParaRPr lang="fr-FR" dirty="0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67744" y="6520259"/>
            <a:ext cx="4104456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septembre 2015</a:t>
            </a:r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88424" y="6520259"/>
            <a:ext cx="576064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C122336-D82C-4948-BD87-52CB3DA06ED5}" type="slidenum">
              <a:rPr lang="fr-FR" smtClean="0"/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629816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372200" y="6520259"/>
            <a:ext cx="141352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19/08/2015</a:t>
            </a:r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67744" y="6520259"/>
            <a:ext cx="4104456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septembre 2015</a:t>
            </a:r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88424" y="6520259"/>
            <a:ext cx="576064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C122336-D82C-4948-BD87-52CB3DA06ED5}" type="slidenum">
              <a:rPr lang="fr-FR" smtClean="0"/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372200" y="6520259"/>
            <a:ext cx="141352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19/08/2015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67744" y="6520259"/>
            <a:ext cx="4104456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septembre 2015</a:t>
            </a:r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88424" y="6520259"/>
            <a:ext cx="576064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C122336-D82C-4948-BD87-52CB3DA06ED5}" type="slidenum">
              <a:rPr lang="fr-FR" smtClean="0"/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4889" y="394742"/>
            <a:ext cx="2756992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707904" y="731837"/>
            <a:ext cx="5111750" cy="44973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32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  <a:endParaRPr lang="fr-FR" dirty="0" smtClean="0"/>
          </a:p>
          <a:p>
            <a:pPr lvl="1"/>
            <a:r>
              <a:rPr lang="fr-FR" dirty="0" smtClean="0"/>
              <a:t>Deuxième niveau</a:t>
            </a:r>
            <a:endParaRPr lang="fr-FR" dirty="0" smtClean="0"/>
          </a:p>
          <a:p>
            <a:pPr lvl="2"/>
            <a:r>
              <a:rPr lang="fr-FR" dirty="0" smtClean="0"/>
              <a:t>Troisième niveau</a:t>
            </a:r>
            <a:endParaRPr lang="fr-FR" dirty="0" smtClean="0"/>
          </a:p>
          <a:p>
            <a:pPr lvl="3"/>
            <a:r>
              <a:rPr lang="fr-FR" dirty="0" smtClean="0"/>
              <a:t>Quatrième niveau</a:t>
            </a:r>
            <a:endParaRPr lang="fr-FR" dirty="0" smtClean="0"/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734889" y="1435101"/>
            <a:ext cx="2756992" cy="3794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  <a:endParaRPr lang="fr-FR" dirty="0" smtClean="0"/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372200" y="6520259"/>
            <a:ext cx="141352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19/08/2015</a:t>
            </a:r>
            <a:endParaRPr lang="fr-FR" dirty="0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67744" y="6520259"/>
            <a:ext cx="4104456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septembre 2015</a:t>
            </a:r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88424" y="6520259"/>
            <a:ext cx="576064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C122336-D82C-4948-BD87-52CB3DA06ED5}" type="slidenum">
              <a:rPr lang="fr-FR" smtClean="0"/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653136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84783"/>
            <a:ext cx="5486400" cy="39683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219874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  <a:endParaRPr lang="fr-FR" dirty="0" smtClean="0"/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372200" y="6520259"/>
            <a:ext cx="141352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19/08/2015</a:t>
            </a:r>
            <a:endParaRPr lang="fr-FR" dirty="0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67744" y="6520259"/>
            <a:ext cx="4104456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septembre 2015</a:t>
            </a:r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88424" y="6520259"/>
            <a:ext cx="576064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C122336-D82C-4948-BD87-52CB3DA06ED5}" type="slidenum">
              <a:rPr lang="fr-FR" smtClean="0"/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8134672" cy="1470025"/>
          </a:xfrm>
          <a:prstGeom prst="rect">
            <a:avLst/>
          </a:prstGeom>
        </p:spPr>
        <p:txBody>
          <a:bodyPr/>
          <a:lstStyle>
            <a:lvl1pPr algn="l">
              <a:defRPr sz="5400" b="1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755576" y="2636912"/>
            <a:ext cx="7776864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372200" y="6520259"/>
            <a:ext cx="141352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19/08/2015</a:t>
            </a:r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67744" y="6520259"/>
            <a:ext cx="4104456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septembre 2015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88424" y="6520259"/>
            <a:ext cx="576064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C122336-D82C-4948-BD87-52CB3DA06ED5}" type="slidenum">
              <a:rPr lang="fr-FR" smtClean="0"/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83568" y="1556792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  <a:endParaRPr lang="fr-FR" dirty="0" smtClean="0"/>
          </a:p>
          <a:p>
            <a:pPr lvl="1"/>
            <a:r>
              <a:rPr lang="fr-FR" dirty="0" smtClean="0"/>
              <a:t>Deuxième niveau</a:t>
            </a:r>
            <a:endParaRPr lang="fr-FR" dirty="0" smtClean="0"/>
          </a:p>
          <a:p>
            <a:pPr lvl="2"/>
            <a:r>
              <a:rPr lang="fr-FR" dirty="0" smtClean="0"/>
              <a:t>Troisième niveau</a:t>
            </a:r>
            <a:endParaRPr lang="fr-FR" dirty="0" smtClean="0"/>
          </a:p>
          <a:p>
            <a:pPr lvl="3"/>
            <a:r>
              <a:rPr lang="fr-FR" dirty="0" smtClean="0"/>
              <a:t>Quatrième niveau</a:t>
            </a:r>
            <a:endParaRPr lang="fr-FR" dirty="0" smtClean="0"/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83568" y="629816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000" b="1" i="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372200" y="6520259"/>
            <a:ext cx="141352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19/08/2015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67744" y="6520259"/>
            <a:ext cx="4104456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septembre 2015</a:t>
            </a:r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88424" y="6520259"/>
            <a:ext cx="576064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C122336-D82C-4948-BD87-52CB3DA06ED5}" type="slidenum">
              <a:rPr lang="fr-FR" smtClean="0"/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629816"/>
            <a:ext cx="8229600" cy="854968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724544" y="1535113"/>
            <a:ext cx="823994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  <a:endParaRPr lang="fr-FR" dirty="0" smtClean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24544" y="2174875"/>
            <a:ext cx="8239944" cy="3054325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4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  <a:endParaRPr lang="fr-FR" dirty="0" smtClean="0"/>
          </a:p>
          <a:p>
            <a:pPr lvl="1"/>
            <a:r>
              <a:rPr lang="fr-FR" dirty="0" smtClean="0"/>
              <a:t>Deuxième niveau</a:t>
            </a:r>
            <a:endParaRPr lang="fr-FR" dirty="0" smtClean="0"/>
          </a:p>
          <a:p>
            <a:pPr lvl="2"/>
            <a:r>
              <a:rPr lang="fr-FR" dirty="0" smtClean="0"/>
              <a:t>Troisième niveau</a:t>
            </a:r>
            <a:endParaRPr lang="fr-FR" dirty="0" smtClean="0"/>
          </a:p>
          <a:p>
            <a:pPr lvl="3"/>
            <a:r>
              <a:rPr lang="fr-FR" dirty="0" smtClean="0"/>
              <a:t>Quatrième niveau</a:t>
            </a:r>
            <a:endParaRPr lang="fr-FR" dirty="0" smtClean="0"/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372200" y="6520259"/>
            <a:ext cx="141352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19/08/2015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67744" y="6520259"/>
            <a:ext cx="4104456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septembre 2015</a:t>
            </a:r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88424" y="6520259"/>
            <a:ext cx="576064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C122336-D82C-4948-BD87-52CB3DA06ED5}" type="slidenum">
              <a:rPr lang="fr-FR" smtClean="0"/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83568" y="1556792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  <a:endParaRPr lang="fr-FR" dirty="0" smtClean="0"/>
          </a:p>
          <a:p>
            <a:pPr lvl="1"/>
            <a:r>
              <a:rPr lang="fr-FR" dirty="0" smtClean="0"/>
              <a:t>Deuxième niveau</a:t>
            </a:r>
            <a:endParaRPr lang="fr-FR" dirty="0" smtClean="0"/>
          </a:p>
          <a:p>
            <a:pPr lvl="2"/>
            <a:r>
              <a:rPr lang="fr-FR" dirty="0" smtClean="0"/>
              <a:t>Troisième niveau</a:t>
            </a:r>
            <a:endParaRPr lang="fr-FR" dirty="0" smtClean="0"/>
          </a:p>
          <a:p>
            <a:pPr lvl="3"/>
            <a:r>
              <a:rPr lang="fr-FR" dirty="0" smtClean="0"/>
              <a:t>Quatrième niveau</a:t>
            </a:r>
            <a:endParaRPr lang="fr-FR" dirty="0" smtClean="0"/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83568" y="629816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000" b="1" i="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372200" y="6520259"/>
            <a:ext cx="141352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19/08/2015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67744" y="6520259"/>
            <a:ext cx="4104456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septembre 2015</a:t>
            </a:r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88424" y="6520259"/>
            <a:ext cx="576064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C122336-D82C-4948-BD87-52CB3DA06ED5}" type="slidenum">
              <a:rPr lang="fr-FR" smtClean="0"/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629816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683568" y="1600200"/>
            <a:ext cx="3873896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  <a:endParaRPr lang="fr-FR" dirty="0" smtClean="0"/>
          </a:p>
          <a:p>
            <a:pPr lvl="1"/>
            <a:r>
              <a:rPr lang="fr-FR" dirty="0" smtClean="0"/>
              <a:t>Deuxième niveau</a:t>
            </a:r>
            <a:endParaRPr lang="fr-FR" dirty="0" smtClean="0"/>
          </a:p>
          <a:p>
            <a:pPr lvl="2"/>
            <a:r>
              <a:rPr lang="fr-FR" dirty="0" smtClean="0"/>
              <a:t>Troisième niveau</a:t>
            </a:r>
            <a:endParaRPr lang="fr-FR" dirty="0" smtClean="0"/>
          </a:p>
          <a:p>
            <a:pPr lvl="3"/>
            <a:r>
              <a:rPr lang="fr-FR" dirty="0" smtClean="0"/>
              <a:t>Quatrième niveau</a:t>
            </a:r>
            <a:endParaRPr lang="fr-FR" dirty="0" smtClean="0"/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874568" y="1600200"/>
            <a:ext cx="3873896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  <a:endParaRPr lang="fr-FR" dirty="0" smtClean="0"/>
          </a:p>
          <a:p>
            <a:pPr lvl="1"/>
            <a:r>
              <a:rPr lang="fr-FR" dirty="0" smtClean="0"/>
              <a:t>Deuxième niveau</a:t>
            </a:r>
            <a:endParaRPr lang="fr-FR" dirty="0" smtClean="0"/>
          </a:p>
          <a:p>
            <a:pPr lvl="2"/>
            <a:r>
              <a:rPr lang="fr-FR" dirty="0" smtClean="0"/>
              <a:t>Troisième niveau</a:t>
            </a:r>
            <a:endParaRPr lang="fr-FR" dirty="0" smtClean="0"/>
          </a:p>
          <a:p>
            <a:pPr lvl="3"/>
            <a:r>
              <a:rPr lang="fr-FR" dirty="0" smtClean="0"/>
              <a:t>Quatrième niveau</a:t>
            </a:r>
            <a:endParaRPr lang="fr-FR" dirty="0" smtClean="0"/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372200" y="6520259"/>
            <a:ext cx="141352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19/08/2015</a:t>
            </a:r>
            <a:endParaRPr lang="fr-FR" dirty="0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67744" y="6520259"/>
            <a:ext cx="4104456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septembre 2015</a:t>
            </a:r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88424" y="6520259"/>
            <a:ext cx="576064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C122336-D82C-4948-BD87-52CB3DA06ED5}" type="slidenum">
              <a:rPr lang="fr-FR" smtClean="0"/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629816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372200" y="6520259"/>
            <a:ext cx="141352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19/08/2015</a:t>
            </a:r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67744" y="6520259"/>
            <a:ext cx="4104456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septembre 2015</a:t>
            </a:r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88424" y="6520259"/>
            <a:ext cx="576064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C122336-D82C-4948-BD87-52CB3DA06ED5}" type="slidenum">
              <a:rPr lang="fr-FR" smtClean="0"/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372200" y="6520259"/>
            <a:ext cx="141352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19/08/2015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67744" y="6520259"/>
            <a:ext cx="4104456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septembre 2015</a:t>
            </a:r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88424" y="6520259"/>
            <a:ext cx="576064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C122336-D82C-4948-BD87-52CB3DA06ED5}" type="slidenum">
              <a:rPr lang="fr-FR" smtClean="0"/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4889" y="394742"/>
            <a:ext cx="2756992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707904" y="731837"/>
            <a:ext cx="5111750" cy="44973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32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  <a:endParaRPr lang="fr-FR" dirty="0" smtClean="0"/>
          </a:p>
          <a:p>
            <a:pPr lvl="1"/>
            <a:r>
              <a:rPr lang="fr-FR" dirty="0" smtClean="0"/>
              <a:t>Deuxième niveau</a:t>
            </a:r>
            <a:endParaRPr lang="fr-FR" dirty="0" smtClean="0"/>
          </a:p>
          <a:p>
            <a:pPr lvl="2"/>
            <a:r>
              <a:rPr lang="fr-FR" dirty="0" smtClean="0"/>
              <a:t>Troisième niveau</a:t>
            </a:r>
            <a:endParaRPr lang="fr-FR" dirty="0" smtClean="0"/>
          </a:p>
          <a:p>
            <a:pPr lvl="3"/>
            <a:r>
              <a:rPr lang="fr-FR" dirty="0" smtClean="0"/>
              <a:t>Quatrième niveau</a:t>
            </a:r>
            <a:endParaRPr lang="fr-FR" dirty="0" smtClean="0"/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734889" y="1435101"/>
            <a:ext cx="2756992" cy="3794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  <a:endParaRPr lang="fr-FR" dirty="0" smtClean="0"/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372200" y="6520259"/>
            <a:ext cx="141352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19/08/2015</a:t>
            </a:r>
            <a:endParaRPr lang="fr-FR" dirty="0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67744" y="6520259"/>
            <a:ext cx="4104456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septembre 2015</a:t>
            </a:r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88424" y="6520259"/>
            <a:ext cx="576064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C122336-D82C-4948-BD87-52CB3DA06ED5}" type="slidenum">
              <a:rPr lang="fr-FR" smtClean="0"/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653136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84783"/>
            <a:ext cx="5486400" cy="39683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219874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  <a:endParaRPr lang="fr-FR" dirty="0" smtClean="0"/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372200" y="6520259"/>
            <a:ext cx="141352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19/08/2015</a:t>
            </a:r>
            <a:endParaRPr lang="fr-FR" dirty="0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67744" y="6520259"/>
            <a:ext cx="4104456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septembre 2015</a:t>
            </a:r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88424" y="6520259"/>
            <a:ext cx="576064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C122336-D82C-4948-BD87-52CB3DA06ED5}" type="slidenum">
              <a:rPr lang="fr-FR" smtClean="0"/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8134672" cy="1470025"/>
          </a:xfrm>
          <a:prstGeom prst="rect">
            <a:avLst/>
          </a:prstGeom>
        </p:spPr>
        <p:txBody>
          <a:bodyPr/>
          <a:lstStyle>
            <a:lvl1pPr algn="l">
              <a:defRPr sz="5400" b="1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755576" y="2636912"/>
            <a:ext cx="7776864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372200" y="6520259"/>
            <a:ext cx="141352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901E61A-2E3B-4164-8A58-EB1A58F9FA7F}" type="datetime1">
              <a:rPr lang="en-US" altLang="zh-CN"/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67744" y="6520259"/>
            <a:ext cx="4104456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88424" y="6520259"/>
            <a:ext cx="576064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14B1529-4896-431A-9AB9-AA004B7BCED7}" type="slidenum">
              <a:rPr lang="en-US" altLang="zh-CN"/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83568" y="1556792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  <a:endParaRPr lang="fr-FR" dirty="0" smtClean="0"/>
          </a:p>
          <a:p>
            <a:pPr lvl="1"/>
            <a:r>
              <a:rPr lang="fr-FR" dirty="0" smtClean="0"/>
              <a:t>Deuxième niveau</a:t>
            </a:r>
            <a:endParaRPr lang="fr-FR" dirty="0" smtClean="0"/>
          </a:p>
          <a:p>
            <a:pPr lvl="2"/>
            <a:r>
              <a:rPr lang="fr-FR" dirty="0" smtClean="0"/>
              <a:t>Troisième niveau</a:t>
            </a:r>
            <a:endParaRPr lang="fr-FR" dirty="0" smtClean="0"/>
          </a:p>
          <a:p>
            <a:pPr lvl="3"/>
            <a:r>
              <a:rPr lang="fr-FR" dirty="0" smtClean="0"/>
              <a:t>Quatrième niveau</a:t>
            </a:r>
            <a:endParaRPr lang="fr-FR" dirty="0" smtClean="0"/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83568" y="629816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000" b="1" i="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372200" y="6520259"/>
            <a:ext cx="141352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19/08/2015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67744" y="6520259"/>
            <a:ext cx="4104456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septembre 2015</a:t>
            </a:r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88424" y="6520259"/>
            <a:ext cx="576064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C122336-D82C-4948-BD87-52CB3DA06ED5}" type="slidenum">
              <a:rPr lang="fr-FR" smtClean="0"/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629816"/>
            <a:ext cx="8229600" cy="854968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724544" y="1535113"/>
            <a:ext cx="823994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  <a:endParaRPr lang="fr-FR" dirty="0" smtClean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24544" y="2174875"/>
            <a:ext cx="8239944" cy="3054325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4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  <a:endParaRPr lang="fr-FR" dirty="0" smtClean="0"/>
          </a:p>
          <a:p>
            <a:pPr lvl="1"/>
            <a:r>
              <a:rPr lang="fr-FR" dirty="0" smtClean="0"/>
              <a:t>Deuxième niveau</a:t>
            </a:r>
            <a:endParaRPr lang="fr-FR" dirty="0" smtClean="0"/>
          </a:p>
          <a:p>
            <a:pPr lvl="2"/>
            <a:r>
              <a:rPr lang="fr-FR" dirty="0" smtClean="0"/>
              <a:t>Troisième niveau</a:t>
            </a:r>
            <a:endParaRPr lang="fr-FR" dirty="0" smtClean="0"/>
          </a:p>
          <a:p>
            <a:pPr lvl="3"/>
            <a:r>
              <a:rPr lang="fr-FR" dirty="0" smtClean="0"/>
              <a:t>Quatrième niveau</a:t>
            </a:r>
            <a:endParaRPr lang="fr-FR" dirty="0" smtClean="0"/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372200" y="6520259"/>
            <a:ext cx="141352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19/08/2015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67744" y="6520259"/>
            <a:ext cx="4104456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septembre 2015</a:t>
            </a:r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88424" y="6520259"/>
            <a:ext cx="576064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C122336-D82C-4948-BD87-52CB3DA06ED5}" type="slidenum">
              <a:rPr lang="fr-FR" smtClean="0"/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629816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683568" y="1600200"/>
            <a:ext cx="3873896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  <a:endParaRPr lang="fr-FR" dirty="0" smtClean="0"/>
          </a:p>
          <a:p>
            <a:pPr lvl="1"/>
            <a:r>
              <a:rPr lang="fr-FR" dirty="0" smtClean="0"/>
              <a:t>Deuxième niveau</a:t>
            </a:r>
            <a:endParaRPr lang="fr-FR" dirty="0" smtClean="0"/>
          </a:p>
          <a:p>
            <a:pPr lvl="2"/>
            <a:r>
              <a:rPr lang="fr-FR" dirty="0" smtClean="0"/>
              <a:t>Troisième niveau</a:t>
            </a:r>
            <a:endParaRPr lang="fr-FR" dirty="0" smtClean="0"/>
          </a:p>
          <a:p>
            <a:pPr lvl="3"/>
            <a:r>
              <a:rPr lang="fr-FR" dirty="0" smtClean="0"/>
              <a:t>Quatrième niveau</a:t>
            </a:r>
            <a:endParaRPr lang="fr-FR" dirty="0" smtClean="0"/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874568" y="1600200"/>
            <a:ext cx="3873896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  <a:endParaRPr lang="fr-FR" dirty="0" smtClean="0"/>
          </a:p>
          <a:p>
            <a:pPr lvl="1"/>
            <a:r>
              <a:rPr lang="fr-FR" dirty="0" smtClean="0"/>
              <a:t>Deuxième niveau</a:t>
            </a:r>
            <a:endParaRPr lang="fr-FR" dirty="0" smtClean="0"/>
          </a:p>
          <a:p>
            <a:pPr lvl="2"/>
            <a:r>
              <a:rPr lang="fr-FR" dirty="0" smtClean="0"/>
              <a:t>Troisième niveau</a:t>
            </a:r>
            <a:endParaRPr lang="fr-FR" dirty="0" smtClean="0"/>
          </a:p>
          <a:p>
            <a:pPr lvl="3"/>
            <a:r>
              <a:rPr lang="fr-FR" dirty="0" smtClean="0"/>
              <a:t>Quatrième niveau</a:t>
            </a:r>
            <a:endParaRPr lang="fr-FR" dirty="0" smtClean="0"/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372200" y="6520259"/>
            <a:ext cx="141352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BAE742C-C999-45ED-A430-5F6E101386A1}" type="datetime1">
              <a:rPr lang="en-US" altLang="zh-CN"/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67744" y="6520259"/>
            <a:ext cx="4104456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88424" y="6520259"/>
            <a:ext cx="576064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37000AA-4747-4D40-8765-60DAE816E2E4}" type="slidenum">
              <a:rPr lang="en-US" altLang="zh-CN"/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629816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372200" y="6520259"/>
            <a:ext cx="141352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F13A894-D685-4E61-BFB0-C7E87F849D8F}" type="datetime1">
              <a:rPr lang="en-US" altLang="zh-CN"/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67744" y="6520259"/>
            <a:ext cx="4104456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88424" y="6520259"/>
            <a:ext cx="576064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60067E-414A-4643-BD21-4AE67CED260E}" type="slidenum">
              <a:rPr lang="en-US" altLang="zh-CN"/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629816"/>
            <a:ext cx="8229600" cy="854968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724544" y="1535113"/>
            <a:ext cx="823994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  <a:endParaRPr lang="fr-FR" dirty="0" smtClean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24544" y="2174875"/>
            <a:ext cx="8239944" cy="3054325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4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  <a:endParaRPr lang="fr-FR" dirty="0" smtClean="0"/>
          </a:p>
          <a:p>
            <a:pPr lvl="1"/>
            <a:r>
              <a:rPr lang="fr-FR" dirty="0" smtClean="0"/>
              <a:t>Deuxième niveau</a:t>
            </a:r>
            <a:endParaRPr lang="fr-FR" dirty="0" smtClean="0"/>
          </a:p>
          <a:p>
            <a:pPr lvl="2"/>
            <a:r>
              <a:rPr lang="fr-FR" dirty="0" smtClean="0"/>
              <a:t>Troisième niveau</a:t>
            </a:r>
            <a:endParaRPr lang="fr-FR" dirty="0" smtClean="0"/>
          </a:p>
          <a:p>
            <a:pPr lvl="3"/>
            <a:r>
              <a:rPr lang="fr-FR" dirty="0" smtClean="0"/>
              <a:t>Quatrième niveau</a:t>
            </a:r>
            <a:endParaRPr lang="fr-FR" dirty="0" smtClean="0"/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372200" y="6520259"/>
            <a:ext cx="141352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19/08/2015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67744" y="6520259"/>
            <a:ext cx="4104456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septembre 2015</a:t>
            </a:r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88424" y="6520259"/>
            <a:ext cx="576064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C122336-D82C-4948-BD87-52CB3DA06ED5}" type="slidenum">
              <a:rPr lang="fr-FR" smtClean="0"/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372200" y="6520259"/>
            <a:ext cx="141352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F989065-807B-4252-A6A7-9D1CAD6895D6}" type="datetime1">
              <a:rPr lang="en-US" altLang="zh-CN"/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67744" y="6520259"/>
            <a:ext cx="4104456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88424" y="6520259"/>
            <a:ext cx="576064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7F13917-F6A3-42E7-B351-25E284EC382A}" type="slidenum">
              <a:rPr lang="en-US" altLang="zh-CN"/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4889" y="394742"/>
            <a:ext cx="2756992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707904" y="731837"/>
            <a:ext cx="5111750" cy="44973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32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  <a:endParaRPr lang="fr-FR" dirty="0" smtClean="0"/>
          </a:p>
          <a:p>
            <a:pPr lvl="1"/>
            <a:r>
              <a:rPr lang="fr-FR" dirty="0" smtClean="0"/>
              <a:t>Deuxième niveau</a:t>
            </a:r>
            <a:endParaRPr lang="fr-FR" dirty="0" smtClean="0"/>
          </a:p>
          <a:p>
            <a:pPr lvl="2"/>
            <a:r>
              <a:rPr lang="fr-FR" dirty="0" smtClean="0"/>
              <a:t>Troisième niveau</a:t>
            </a:r>
            <a:endParaRPr lang="fr-FR" dirty="0" smtClean="0"/>
          </a:p>
          <a:p>
            <a:pPr lvl="3"/>
            <a:r>
              <a:rPr lang="fr-FR" dirty="0" smtClean="0"/>
              <a:t>Quatrième niveau</a:t>
            </a:r>
            <a:endParaRPr lang="fr-FR" dirty="0" smtClean="0"/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734889" y="1435101"/>
            <a:ext cx="2756992" cy="3794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  <a:endParaRPr lang="fr-FR" dirty="0" smtClean="0"/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372200" y="6520259"/>
            <a:ext cx="141352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B83BE12-154D-4782-A39E-CB5CAEB42BD6}" type="datetime1">
              <a:rPr lang="en-US" altLang="zh-CN"/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67744" y="6520259"/>
            <a:ext cx="4104456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88424" y="6520259"/>
            <a:ext cx="576064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5EF95F-1235-47F8-A3AA-B4642F9C4C20}" type="slidenum">
              <a:rPr lang="en-US" altLang="zh-CN"/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653136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84783"/>
            <a:ext cx="5486400" cy="39683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219874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  <a:endParaRPr lang="fr-FR" dirty="0" smtClean="0"/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372200" y="6520259"/>
            <a:ext cx="141352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16E31B5-25B5-48CB-BD21-E678197D5BA9}" type="datetime1">
              <a:rPr lang="en-US" altLang="zh-CN"/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67744" y="6520259"/>
            <a:ext cx="4104456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88424" y="6520259"/>
            <a:ext cx="576064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177394C-EDD6-4024-BC75-BD2173F8E49A}" type="slidenum">
              <a:rPr lang="en-US" altLang="zh-CN"/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629816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683568" y="1600200"/>
            <a:ext cx="3873896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  <a:endParaRPr lang="fr-FR" dirty="0" smtClean="0"/>
          </a:p>
          <a:p>
            <a:pPr lvl="1"/>
            <a:r>
              <a:rPr lang="fr-FR" dirty="0" smtClean="0"/>
              <a:t>Deuxième niveau</a:t>
            </a:r>
            <a:endParaRPr lang="fr-FR" dirty="0" smtClean="0"/>
          </a:p>
          <a:p>
            <a:pPr lvl="2"/>
            <a:r>
              <a:rPr lang="fr-FR" dirty="0" smtClean="0"/>
              <a:t>Troisième niveau</a:t>
            </a:r>
            <a:endParaRPr lang="fr-FR" dirty="0" smtClean="0"/>
          </a:p>
          <a:p>
            <a:pPr lvl="3"/>
            <a:r>
              <a:rPr lang="fr-FR" dirty="0" smtClean="0"/>
              <a:t>Quatrième niveau</a:t>
            </a:r>
            <a:endParaRPr lang="fr-FR" dirty="0" smtClean="0"/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874568" y="1600200"/>
            <a:ext cx="3873896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  <a:endParaRPr lang="fr-FR" dirty="0" smtClean="0"/>
          </a:p>
          <a:p>
            <a:pPr lvl="1"/>
            <a:r>
              <a:rPr lang="fr-FR" dirty="0" smtClean="0"/>
              <a:t>Deuxième niveau</a:t>
            </a:r>
            <a:endParaRPr lang="fr-FR" dirty="0" smtClean="0"/>
          </a:p>
          <a:p>
            <a:pPr lvl="2"/>
            <a:r>
              <a:rPr lang="fr-FR" dirty="0" smtClean="0"/>
              <a:t>Troisième niveau</a:t>
            </a:r>
            <a:endParaRPr lang="fr-FR" dirty="0" smtClean="0"/>
          </a:p>
          <a:p>
            <a:pPr lvl="3"/>
            <a:r>
              <a:rPr lang="fr-FR" dirty="0" smtClean="0"/>
              <a:t>Quatrième niveau</a:t>
            </a:r>
            <a:endParaRPr lang="fr-FR" dirty="0" smtClean="0"/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372200" y="6520259"/>
            <a:ext cx="141352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19/08/2015</a:t>
            </a:r>
            <a:endParaRPr lang="fr-FR" dirty="0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67744" y="6520259"/>
            <a:ext cx="4104456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septembre 2015</a:t>
            </a:r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88424" y="6520259"/>
            <a:ext cx="576064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C122336-D82C-4948-BD87-52CB3DA06ED5}" type="slidenum">
              <a:rPr lang="fr-FR" smtClean="0"/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629816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372200" y="6520259"/>
            <a:ext cx="141352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19/08/2015</a:t>
            </a:r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67744" y="6520259"/>
            <a:ext cx="4104456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septembre 2015</a:t>
            </a:r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88424" y="6520259"/>
            <a:ext cx="576064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C122336-D82C-4948-BD87-52CB3DA06ED5}" type="slidenum">
              <a:rPr lang="fr-FR" smtClean="0"/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372200" y="6520259"/>
            <a:ext cx="141352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19/08/2015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67744" y="6520259"/>
            <a:ext cx="4104456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septembre 2015</a:t>
            </a:r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88424" y="6520259"/>
            <a:ext cx="576064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C122336-D82C-4948-BD87-52CB3DA06ED5}" type="slidenum">
              <a:rPr lang="fr-FR" smtClean="0"/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4889" y="394742"/>
            <a:ext cx="2756992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707904" y="731837"/>
            <a:ext cx="5111750" cy="44973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32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  <a:endParaRPr lang="fr-FR" dirty="0" smtClean="0"/>
          </a:p>
          <a:p>
            <a:pPr lvl="1"/>
            <a:r>
              <a:rPr lang="fr-FR" dirty="0" smtClean="0"/>
              <a:t>Deuxième niveau</a:t>
            </a:r>
            <a:endParaRPr lang="fr-FR" dirty="0" smtClean="0"/>
          </a:p>
          <a:p>
            <a:pPr lvl="2"/>
            <a:r>
              <a:rPr lang="fr-FR" dirty="0" smtClean="0"/>
              <a:t>Troisième niveau</a:t>
            </a:r>
            <a:endParaRPr lang="fr-FR" dirty="0" smtClean="0"/>
          </a:p>
          <a:p>
            <a:pPr lvl="3"/>
            <a:r>
              <a:rPr lang="fr-FR" dirty="0" smtClean="0"/>
              <a:t>Quatrième niveau</a:t>
            </a:r>
            <a:endParaRPr lang="fr-FR" dirty="0" smtClean="0"/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734889" y="1435101"/>
            <a:ext cx="2756992" cy="3794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  <a:endParaRPr lang="fr-FR" dirty="0" smtClean="0"/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372200" y="6520259"/>
            <a:ext cx="141352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19/08/2015</a:t>
            </a:r>
            <a:endParaRPr lang="fr-FR" dirty="0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67744" y="6520259"/>
            <a:ext cx="4104456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septembre 2015</a:t>
            </a:r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88424" y="6520259"/>
            <a:ext cx="576064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C122336-D82C-4948-BD87-52CB3DA06ED5}" type="slidenum">
              <a:rPr lang="fr-FR" smtClean="0"/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653136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84783"/>
            <a:ext cx="5486400" cy="39683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219874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  <a:endParaRPr lang="fr-FR" dirty="0" smtClean="0"/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372200" y="6520259"/>
            <a:ext cx="141352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19/08/2015</a:t>
            </a:r>
            <a:endParaRPr lang="fr-FR" dirty="0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67744" y="6520259"/>
            <a:ext cx="4104456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septembre 2015</a:t>
            </a:r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88424" y="6520259"/>
            <a:ext cx="576064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C122336-D82C-4948-BD87-52CB3DA06ED5}" type="slidenum">
              <a:rPr lang="fr-FR" smtClean="0"/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8134672" cy="1470025"/>
          </a:xfrm>
          <a:prstGeom prst="rect">
            <a:avLst/>
          </a:prstGeom>
        </p:spPr>
        <p:txBody>
          <a:bodyPr/>
          <a:lstStyle>
            <a:lvl1pPr algn="l">
              <a:defRPr sz="5400" b="1"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755576" y="2636912"/>
            <a:ext cx="7776864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475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372200" y="6520259"/>
            <a:ext cx="141352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19/08/2015</a:t>
            </a:r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67744" y="6520259"/>
            <a:ext cx="4104456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septembre 2015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88424" y="6520259"/>
            <a:ext cx="576064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C122336-D82C-4948-BD87-52CB3DA06ED5}" type="slidenum">
              <a:rPr lang="fr-FR" smtClean="0"/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4.png"/><Relationship Id="rId11" Type="http://schemas.openxmlformats.org/officeDocument/2006/relationships/image" Target="../media/image3.png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png"/><Relationship Id="rId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image" Target="../media/image4.png"/><Relationship Id="rId11" Type="http://schemas.openxmlformats.org/officeDocument/2006/relationships/image" Target="../media/image3.png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png"/><Relationship Id="rId8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3" Type="http://schemas.openxmlformats.org/officeDocument/2006/relationships/theme" Target="../theme/theme3.xml"/><Relationship Id="rId12" Type="http://schemas.openxmlformats.org/officeDocument/2006/relationships/image" Target="../media/image4.png"/><Relationship Id="rId11" Type="http://schemas.openxmlformats.org/officeDocument/2006/relationships/image" Target="../media/image3.png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png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3" Type="http://schemas.openxmlformats.org/officeDocument/2006/relationships/theme" Target="../theme/theme4.xml"/><Relationship Id="rId12" Type="http://schemas.openxmlformats.org/officeDocument/2006/relationships/image" Target="../media/image4.png"/><Relationship Id="rId11" Type="http://schemas.openxmlformats.org/officeDocument/2006/relationships/image" Target="../media/image3.png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196" y="404664"/>
            <a:ext cx="1164260" cy="93610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6120461"/>
            <a:ext cx="2656557" cy="59921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309320"/>
            <a:ext cx="1440160" cy="27993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6309320"/>
            <a:ext cx="1440160" cy="2799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196" y="404664"/>
            <a:ext cx="1164260" cy="93610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6120461"/>
            <a:ext cx="2656557" cy="59921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309320"/>
            <a:ext cx="1440160" cy="27993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6309320"/>
            <a:ext cx="1440160" cy="279938"/>
          </a:xfrm>
          <a:prstGeom prst="rect">
            <a:avLst/>
          </a:prstGeom>
        </p:spPr>
      </p:pic>
      <p:pic>
        <p:nvPicPr>
          <p:cNvPr id="3" name="Image 1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196" y="404664"/>
            <a:ext cx="1164260" cy="936105"/>
          </a:xfrm>
          <a:prstGeom prst="rect">
            <a:avLst/>
          </a:prstGeom>
        </p:spPr>
      </p:pic>
      <p:pic>
        <p:nvPicPr>
          <p:cNvPr id="4" name="Image 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6120461"/>
            <a:ext cx="2656557" cy="599214"/>
          </a:xfrm>
          <a:prstGeom prst="rect">
            <a:avLst/>
          </a:prstGeom>
        </p:spPr>
      </p:pic>
      <p:pic>
        <p:nvPicPr>
          <p:cNvPr id="5" name="Image 5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309320"/>
            <a:ext cx="1440160" cy="279938"/>
          </a:xfrm>
          <a:prstGeom prst="rect">
            <a:avLst/>
          </a:prstGeom>
        </p:spPr>
      </p:pic>
      <p:pic>
        <p:nvPicPr>
          <p:cNvPr id="8" name="Image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6309320"/>
            <a:ext cx="1440160" cy="2799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196" y="404664"/>
            <a:ext cx="1164260" cy="93610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6120461"/>
            <a:ext cx="2656557" cy="59921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309320"/>
            <a:ext cx="1440160" cy="27993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6309320"/>
            <a:ext cx="1440160" cy="279938"/>
          </a:xfrm>
          <a:prstGeom prst="rect">
            <a:avLst/>
          </a:prstGeom>
        </p:spPr>
      </p:pic>
      <p:pic>
        <p:nvPicPr>
          <p:cNvPr id="3" name="Image 1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196" y="404664"/>
            <a:ext cx="1164260" cy="936105"/>
          </a:xfrm>
          <a:prstGeom prst="rect">
            <a:avLst/>
          </a:prstGeom>
        </p:spPr>
      </p:pic>
      <p:pic>
        <p:nvPicPr>
          <p:cNvPr id="4" name="Image 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6120461"/>
            <a:ext cx="2656557" cy="599214"/>
          </a:xfrm>
          <a:prstGeom prst="rect">
            <a:avLst/>
          </a:prstGeom>
        </p:spPr>
      </p:pic>
      <p:pic>
        <p:nvPicPr>
          <p:cNvPr id="5" name="Image 5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309320"/>
            <a:ext cx="1440160" cy="279938"/>
          </a:xfrm>
          <a:prstGeom prst="rect">
            <a:avLst/>
          </a:prstGeom>
        </p:spPr>
      </p:pic>
      <p:pic>
        <p:nvPicPr>
          <p:cNvPr id="8" name="Image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6309320"/>
            <a:ext cx="1440160" cy="2799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196" y="404664"/>
            <a:ext cx="1164260" cy="93610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6120461"/>
            <a:ext cx="2656557" cy="59921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309320"/>
            <a:ext cx="1440160" cy="27993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6309320"/>
            <a:ext cx="1440160" cy="2799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image" Target="../media/image6.jpeg"/><Relationship Id="rId1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5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image" Target="../media/image11.jpeg"/><Relationship Id="rId1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6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5.xml"/><Relationship Id="rId3" Type="http://schemas.openxmlformats.org/officeDocument/2006/relationships/tags" Target="../tags/tag1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838" y="1124904"/>
            <a:ext cx="8134672" cy="1470025"/>
          </a:xfrm>
        </p:spPr>
        <p:txBody>
          <a:bodyPr/>
          <a:lstStyle/>
          <a:p>
            <a:r>
              <a:rPr lang="zh-CN" altLang="en-US" dirty="0" smtClean="0">
                <a:solidFill>
                  <a:srgbClr val="9966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法国雷恩商学院</a:t>
            </a:r>
            <a:br>
              <a:rPr lang="zh-CN" altLang="en-US" dirty="0" smtClean="0"/>
            </a:br>
            <a:r>
              <a:rPr lang="zh-CN" altLang="en-US" dirty="0" smtClean="0"/>
              <a:t>                  </a:t>
            </a:r>
            <a:r>
              <a:rPr lang="zh-CN" altLang="en-US" sz="4400" dirty="0" smtClean="0"/>
              <a:t>硕士项目简介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01E61A-2E3B-4164-8A58-EB1A58F9FA7F}" type="datetime1">
              <a:rPr lang="en-US" altLang="zh-CN" smtClean="0"/>
            </a:fld>
            <a:endParaRPr lang="en-US" altLang="zh-CN" sz="1800">
              <a:solidFill>
                <a:schemeClr val="tx1"/>
              </a:solidFill>
            </a:endParaRPr>
          </a:p>
        </p:txBody>
      </p:sp>
      <p:pic>
        <p:nvPicPr>
          <p:cNvPr id="5" name="图片 4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11" y="3284993"/>
            <a:ext cx="3660061" cy="265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Picture 2" descr="C:\Users\aptel\AppData\Local\Temp\P1010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835" y="3284994"/>
            <a:ext cx="3704590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高清 单页"/>
          <p:cNvPicPr>
            <a:picLocks noChangeAspect="1"/>
          </p:cNvPicPr>
          <p:nvPr/>
        </p:nvPicPr>
        <p:blipFill>
          <a:blip r:embed="rId1"/>
          <a:srcRect t="1686" r="725" b="4784"/>
          <a:stretch>
            <a:fillRect/>
          </a:stretch>
        </p:blipFill>
        <p:spPr>
          <a:xfrm>
            <a:off x="-57785" y="30480"/>
            <a:ext cx="4981575" cy="67964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90" y="3429000"/>
            <a:ext cx="3808730" cy="26435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l="812" t="-1523" r="3231" b="5104"/>
          <a:stretch>
            <a:fillRect/>
          </a:stretch>
        </p:blipFill>
        <p:spPr>
          <a:xfrm>
            <a:off x="5017770" y="1250950"/>
            <a:ext cx="3691255" cy="20758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791710" y="175260"/>
            <a:ext cx="35731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注：</a:t>
            </a:r>
            <a:r>
              <a:rPr lang="en-US" altLang="zh-CN" sz="2200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2021</a:t>
            </a:r>
            <a:r>
              <a:rPr lang="zh-CN" altLang="en-US" sz="2200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年</a:t>
            </a:r>
            <a:r>
              <a:rPr lang="zh-CN" altLang="en-US" sz="2200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秋季项目的申请、签证不受疫情影响</a:t>
            </a:r>
            <a:endParaRPr lang="zh-CN" altLang="en-US" sz="2200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标题 8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</a:pPr>
            <a:br>
              <a:rPr lang="zh-CN" altLang="en-US" sz="1000" dirty="0" smtClean="0"/>
            </a:br>
            <a:br>
              <a:rPr lang="zh-CN" altLang="en-US" sz="1000" dirty="0" smtClean="0"/>
            </a:br>
            <a:br>
              <a:rPr lang="zh-CN" altLang="en-US" sz="1000" dirty="0" smtClean="0"/>
            </a:br>
            <a:br>
              <a:rPr lang="zh-CN" altLang="en-US" sz="1000" dirty="0" smtClean="0"/>
            </a:br>
            <a:br>
              <a:rPr lang="zh-CN" altLang="en-US" sz="1000" dirty="0" smtClean="0"/>
            </a:br>
            <a:br>
              <a:rPr lang="zh-CN" altLang="en-US" sz="1000" dirty="0" smtClean="0"/>
            </a:br>
            <a:br>
              <a:rPr lang="zh-CN" altLang="en-US" sz="1000" dirty="0" smtClean="0"/>
            </a:br>
            <a:br>
              <a:rPr lang="zh-CN" altLang="en-US" sz="1000" dirty="0" smtClean="0"/>
            </a:br>
            <a:br>
              <a:rPr lang="zh-CN" altLang="en-US" sz="1000" dirty="0" smtClean="0"/>
            </a:br>
            <a:endParaRPr lang="zh-CN" altLang="en-US" sz="1000" dirty="0" smtClean="0"/>
          </a:p>
        </p:txBody>
      </p:sp>
      <p:sp>
        <p:nvSpPr>
          <p:cNvPr id="15365" name="副标题 11"/>
          <p:cNvSpPr>
            <a:spLocks noGrp="1" noChangeArrowheads="1"/>
          </p:cNvSpPr>
          <p:nvPr>
            <p:ph type="subTitle" idx="1"/>
          </p:nvPr>
        </p:nvSpPr>
        <p:spPr>
          <a:xfrm>
            <a:off x="755841" y="188865"/>
            <a:ext cx="6859270" cy="639445"/>
          </a:xfrm>
        </p:spPr>
        <p:txBody>
          <a:bodyPr/>
          <a:lstStyle/>
          <a:p>
            <a:pPr algn="ctr" eaLnBrk="1" hangingPunct="1"/>
            <a:r>
              <a:rPr lang="zh-CN" altLang="en-US" b="1" dirty="0" smtClean="0">
                <a:solidFill>
                  <a:srgbClr val="9966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学校简介</a:t>
            </a:r>
            <a:endParaRPr lang="zh-CN" altLang="en-US" b="1" dirty="0" smtClean="0">
              <a:solidFill>
                <a:srgbClr val="9966FF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15366" name="TextBox 12"/>
          <p:cNvSpPr>
            <a:spLocks noChangeArrowheads="1"/>
          </p:cNvSpPr>
          <p:nvPr/>
        </p:nvSpPr>
        <p:spPr bwMode="auto">
          <a:xfrm>
            <a:off x="251820" y="548880"/>
            <a:ext cx="7991477" cy="5892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zh-CN" b="1" dirty="0" smtClean="0">
              <a:latin typeface="Arial Narrow" panose="020B0606020202030204" pitchFamily="34" charset="0"/>
              <a:sym typeface="宋体" panose="02010600030101010101" pitchFamily="2" charset="-122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1400" b="1" dirty="0" smtClean="0">
                <a:latin typeface="Arial Narrow" panose="020B0606020202030204" pitchFamily="34" charset="0"/>
                <a:sym typeface="宋体" panose="02010600030101010101" pitchFamily="2" charset="-122"/>
              </a:rPr>
              <a:t>获得全球商学院领域最权威的 </a:t>
            </a:r>
            <a:r>
              <a:rPr lang="en-US" altLang="zh-CN" sz="1400" b="1" dirty="0" smtClean="0">
                <a:latin typeface="Arial Narrow" panose="020B0606020202030204" pitchFamily="34" charset="0"/>
                <a:sym typeface="Arial Narrow" panose="020B0606020202030204" pitchFamily="34" charset="0"/>
              </a:rPr>
              <a:t>AACSB, AMBA, EQUIS </a:t>
            </a:r>
            <a:r>
              <a:rPr lang="zh-CN" altLang="en-US" sz="1400" b="1" dirty="0" smtClean="0">
                <a:latin typeface="Arial Narrow" panose="020B0606020202030204" pitchFamily="34" charset="0"/>
                <a:sym typeface="Arial Narrow" panose="020B0606020202030204" pitchFamily="34" charset="0"/>
              </a:rPr>
              <a:t>三大认证</a:t>
            </a:r>
            <a:endParaRPr lang="en-US" altLang="zh-CN" sz="1400" dirty="0">
              <a:solidFill>
                <a:srgbClr val="FF0000"/>
              </a:solidFill>
              <a:latin typeface="Calibri" panose="020F0502020204030204" charset="0"/>
              <a:sym typeface="宋体" panose="02010600030101010101" pitchFamily="2" charset="-122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1400" b="1" dirty="0" smtClean="0">
                <a:latin typeface="Calibri" panose="020F0502020204030204" charset="0"/>
                <a:sym typeface="宋体" panose="02010600030101010101" pitchFamily="2" charset="-122"/>
              </a:rPr>
              <a:t>国际排名：</a:t>
            </a:r>
            <a:endParaRPr lang="en-US" altLang="zh-CN" sz="1400" b="1" dirty="0" smtClean="0">
              <a:latin typeface="Calibri" panose="020F0502020204030204" charset="0"/>
              <a:sym typeface="宋体" panose="02010600030101010101" pitchFamily="2" charset="-122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1400" b="1" dirty="0" smtClean="0">
                <a:latin typeface="Calibri" panose="020F0502020204030204" charset="0"/>
                <a:sym typeface="宋体" panose="02010600030101010101" pitchFamily="2" charset="-122"/>
              </a:rPr>
              <a:t>2020年 QS世界大学 EMBA项目在欧洲排名48，在法国排名第9</a:t>
            </a:r>
            <a:endParaRPr lang="en-US" altLang="zh-CN" sz="1400" b="1" dirty="0" smtClean="0">
              <a:latin typeface="Calibri" panose="020F0502020204030204" charset="0"/>
              <a:sym typeface="宋体" panose="02010600030101010101" pitchFamily="2" charset="-122"/>
            </a:endParaRPr>
          </a:p>
          <a:p>
            <a:pPr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n-US" altLang="zh-CN" sz="1400" b="1" dirty="0" smtClean="0">
                <a:latin typeface="Calibri" panose="020F0502020204030204" charset="0"/>
                <a:sym typeface="宋体" panose="02010600030101010101" pitchFamily="2" charset="-122"/>
              </a:rPr>
              <a:t>    2020年 金融时报 MSc国际金融专业</a:t>
            </a:r>
            <a:r>
              <a:rPr lang="zh-CN" altLang="en-US" sz="1400" b="1" dirty="0" smtClean="0">
                <a:latin typeface="Calibri" panose="020F0502020204030204" charset="0"/>
                <a:sym typeface="宋体" panose="02010600030101010101" pitchFamily="2" charset="-122"/>
              </a:rPr>
              <a:t>全球</a:t>
            </a:r>
            <a:r>
              <a:rPr lang="en-US" altLang="zh-CN" sz="1400" b="1" dirty="0" smtClean="0">
                <a:latin typeface="Calibri" panose="020F0502020204030204" charset="0"/>
                <a:sym typeface="宋体" panose="02010600030101010101" pitchFamily="2" charset="-122"/>
              </a:rPr>
              <a:t>排名29，在法国排名第9</a:t>
            </a:r>
            <a:endParaRPr lang="en-US" altLang="zh-CN" sz="1400" b="1" dirty="0" smtClean="0">
              <a:latin typeface="Calibri" panose="020F0502020204030204" charset="0"/>
              <a:sym typeface="宋体" panose="02010600030101010101" pitchFamily="2" charset="-122"/>
            </a:endParaRPr>
          </a:p>
          <a:p>
            <a:pPr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n-US" altLang="zh-CN" sz="1400" b="1" dirty="0" smtClean="0">
                <a:latin typeface="Calibri" panose="020F0502020204030204" charset="0"/>
                <a:sym typeface="宋体" panose="02010600030101010101" pitchFamily="2" charset="-122"/>
              </a:rPr>
              <a:t>    2020年 Le Parisien Étudiant PGE项目排名第10，国际化程度排名第1</a:t>
            </a:r>
            <a:endParaRPr lang="en-US" altLang="zh-CN" sz="1400" b="1" dirty="0" smtClean="0">
              <a:latin typeface="Calibri" panose="020F0502020204030204" charset="0"/>
              <a:sym typeface="宋体" panose="02010600030101010101" pitchFamily="2" charset="-122"/>
            </a:endParaRPr>
          </a:p>
          <a:p>
            <a:pPr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n-US" altLang="zh-CN" sz="1400" b="1" dirty="0" smtClean="0">
                <a:latin typeface="Calibri" panose="020F0502020204030204" charset="0"/>
                <a:sym typeface="宋体" panose="02010600030101010101" pitchFamily="2" charset="-122"/>
              </a:rPr>
              <a:t>    2019</a:t>
            </a:r>
            <a:r>
              <a:rPr lang="zh-CN" altLang="en-US" sz="1400" b="1" dirty="0" smtClean="0">
                <a:latin typeface="Calibri" panose="020F0502020204030204" charset="0"/>
                <a:sym typeface="宋体" panose="02010600030101010101" pitchFamily="2" charset="-122"/>
              </a:rPr>
              <a:t>年</a:t>
            </a:r>
            <a:r>
              <a:rPr lang="en-US" altLang="zh-CN" sz="1400" b="1" dirty="0" smtClean="0">
                <a:latin typeface="Calibri" panose="020F0502020204030204" charset="0"/>
                <a:sym typeface="宋体" panose="02010600030101010101" pitchFamily="2" charset="-122"/>
              </a:rPr>
              <a:t> 金融时报 </a:t>
            </a:r>
            <a:r>
              <a:rPr lang="zh-CN" altLang="en-US" sz="1400" b="1" dirty="0" smtClean="0">
                <a:latin typeface="Calibri" panose="020F0502020204030204" charset="0"/>
                <a:sym typeface="宋体" panose="02010600030101010101" pitchFamily="2" charset="-122"/>
              </a:rPr>
              <a:t>管理学硕士全球排名第</a:t>
            </a:r>
            <a:r>
              <a:rPr lang="en-US" altLang="zh-CN" sz="1400" b="1" dirty="0" smtClean="0">
                <a:latin typeface="Calibri" panose="020F0502020204030204" charset="0"/>
                <a:sym typeface="宋体" panose="02010600030101010101" pitchFamily="2" charset="-122"/>
              </a:rPr>
              <a:t>51</a:t>
            </a:r>
            <a:endParaRPr lang="en-US" altLang="zh-CN" sz="1400" b="1" dirty="0" smtClean="0">
              <a:latin typeface="Calibri" panose="020F0502020204030204" charset="0"/>
              <a:sym typeface="宋体" panose="02010600030101010101" pitchFamily="2" charset="-122"/>
            </a:endParaRPr>
          </a:p>
          <a:p>
            <a:pPr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n-US" altLang="zh-CN" sz="1400" b="1" dirty="0" smtClean="0">
                <a:latin typeface="Calibri" panose="020F0502020204030204" charset="0"/>
                <a:sym typeface="宋体" panose="02010600030101010101" pitchFamily="2" charset="-122"/>
              </a:rPr>
              <a:t>    2019年 金融时报 欧洲商学院排名 第56</a:t>
            </a:r>
            <a:endParaRPr lang="en-US" altLang="zh-CN" sz="1400" b="1" dirty="0" smtClean="0">
              <a:latin typeface="Calibri" panose="020F0502020204030204" charset="0"/>
              <a:sym typeface="宋体" panose="02010600030101010101" pitchFamily="2" charset="-122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1400" b="1" dirty="0" smtClean="0">
                <a:latin typeface="Calibri" panose="020F0502020204030204" charset="0"/>
                <a:sym typeface="宋体" panose="02010600030101010101" pitchFamily="2" charset="-122"/>
              </a:rPr>
              <a:t>学生就业：</a:t>
            </a:r>
            <a:r>
              <a:rPr lang="en-US" altLang="zh-CN" sz="1400" b="1" dirty="0" smtClean="0">
                <a:latin typeface="Calibri" panose="020F0502020204030204" charset="0"/>
                <a:sym typeface="Calibri" panose="020F0502020204030204" charset="0"/>
              </a:rPr>
              <a:t>《</a:t>
            </a:r>
            <a:r>
              <a:rPr lang="zh-CN" altLang="en-US" sz="1400" b="1" dirty="0" smtClean="0">
                <a:latin typeface="Calibri" panose="020F0502020204030204" charset="0"/>
                <a:sym typeface="宋体" panose="02010600030101010101" pitchFamily="2" charset="-122"/>
              </a:rPr>
              <a:t>金融时报</a:t>
            </a:r>
            <a:r>
              <a:rPr lang="en-US" altLang="zh-CN" sz="1400" b="1" dirty="0" smtClean="0">
                <a:latin typeface="Calibri" panose="020F0502020204030204" charset="0"/>
                <a:sym typeface="Calibri" panose="020F0502020204030204" charset="0"/>
              </a:rPr>
              <a:t>》, 《</a:t>
            </a:r>
            <a:r>
              <a:rPr lang="zh-CN" altLang="en-US" sz="1400" b="1" dirty="0" smtClean="0">
                <a:latin typeface="Calibri" panose="020F0502020204030204" charset="0"/>
                <a:sym typeface="Calibri" panose="020F0502020204030204" charset="0"/>
              </a:rPr>
              <a:t>学生</a:t>
            </a:r>
            <a:r>
              <a:rPr lang="en-US" altLang="zh-CN" sz="1400" b="1" dirty="0" smtClean="0">
                <a:latin typeface="Calibri" panose="020F0502020204030204" charset="0"/>
                <a:sym typeface="Calibri" panose="020F0502020204030204" charset="0"/>
              </a:rPr>
              <a:t>》</a:t>
            </a:r>
            <a:r>
              <a:rPr lang="zh-CN" altLang="en-US" sz="1400" b="1" dirty="0" smtClean="0">
                <a:latin typeface="Calibri" panose="020F0502020204030204" charset="0"/>
                <a:sym typeface="Calibri" panose="020F0502020204030204" charset="0"/>
              </a:rPr>
              <a:t>等报刊近年排名</a:t>
            </a:r>
            <a:r>
              <a:rPr lang="zh-CN" altLang="en-US" sz="1400" b="1" dirty="0" smtClean="0">
                <a:latin typeface="Calibri" panose="020F0502020204030204" charset="0"/>
                <a:sym typeface="宋体" panose="02010600030101010101" pitchFamily="2" charset="-122"/>
              </a:rPr>
              <a:t>全球第</a:t>
            </a:r>
            <a:r>
              <a:rPr lang="en-US" altLang="zh-CN" sz="1400" b="1" dirty="0" smtClean="0">
                <a:latin typeface="Calibri" panose="020F0502020204030204" charset="0"/>
                <a:sym typeface="Calibri" panose="020F0502020204030204" charset="0"/>
              </a:rPr>
              <a:t>17</a:t>
            </a:r>
            <a:r>
              <a:rPr lang="zh-CN" altLang="en-US" sz="1400" b="1" dirty="0" smtClean="0">
                <a:latin typeface="Calibri" panose="020F0502020204030204" charset="0"/>
                <a:sym typeface="宋体" panose="02010600030101010101" pitchFamily="2" charset="-122"/>
              </a:rPr>
              <a:t>，全法第</a:t>
            </a:r>
            <a:r>
              <a:rPr lang="en-US" altLang="zh-CN" sz="1400" b="1" dirty="0" smtClean="0">
                <a:latin typeface="Calibri" panose="020F0502020204030204" charset="0"/>
                <a:sym typeface="宋体" panose="02010600030101010101" pitchFamily="2" charset="-122"/>
              </a:rPr>
              <a:t>3</a:t>
            </a:r>
            <a:r>
              <a:rPr lang="zh-CN" altLang="en-US" sz="1400" b="1" dirty="0" smtClean="0">
                <a:latin typeface="Calibri" panose="020F0502020204030204" charset="0"/>
                <a:sym typeface="宋体" panose="02010600030101010101" pitchFamily="2" charset="-122"/>
              </a:rPr>
              <a:t>位</a:t>
            </a:r>
            <a:endParaRPr lang="en-US" altLang="zh-CN" sz="1400" b="1" dirty="0" smtClean="0">
              <a:latin typeface="Calibri" panose="020F0502020204030204" charset="0"/>
              <a:sym typeface="Calibri" panose="020F050202020403020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1400" b="1" dirty="0" smtClean="0">
                <a:latin typeface="Calibri" panose="020F0502020204030204" charset="0"/>
                <a:sym typeface="宋体" panose="02010600030101010101" pitchFamily="2" charset="-122"/>
              </a:rPr>
              <a:t>总费用：</a:t>
            </a:r>
            <a:r>
              <a:rPr lang="en-US" altLang="zh-CN" sz="1400" b="1" dirty="0" smtClean="0">
                <a:latin typeface="Calibri" panose="020F0502020204030204" charset="0"/>
                <a:sym typeface="Calibri" panose="020F0502020204030204" charset="0"/>
              </a:rPr>
              <a:t>Master     </a:t>
            </a:r>
            <a:r>
              <a:rPr lang="zh-CN" altLang="en-US" sz="1400" b="1" dirty="0" smtClean="0">
                <a:latin typeface="Calibri" panose="020F0502020204030204" charset="0"/>
                <a:sym typeface="Calibri" panose="020F0502020204030204" charset="0"/>
              </a:rPr>
              <a:t>（</a:t>
            </a:r>
            <a:r>
              <a:rPr lang="zh-CN" altLang="en-US" sz="1400" b="1" dirty="0" smtClean="0">
                <a:latin typeface="Calibri" panose="020F0502020204030204" charset="0"/>
                <a:sym typeface="宋体" panose="02010600030101010101" pitchFamily="2" charset="-122"/>
              </a:rPr>
              <a:t>生活费 </a:t>
            </a:r>
            <a:r>
              <a:rPr lang="en-US" altLang="zh-CN" sz="1400" b="1" dirty="0" smtClean="0">
                <a:latin typeface="Calibri" panose="020F0502020204030204" charset="0"/>
                <a:sym typeface="Calibri" panose="020F0502020204030204" charset="0"/>
              </a:rPr>
              <a:t>+ </a:t>
            </a:r>
            <a:r>
              <a:rPr lang="zh-CN" altLang="en-US" sz="1400" b="1" dirty="0" smtClean="0">
                <a:latin typeface="Calibri" panose="020F0502020204030204" charset="0"/>
                <a:sym typeface="宋体" panose="02010600030101010101" pitchFamily="2" charset="-122"/>
              </a:rPr>
              <a:t>学费） </a:t>
            </a:r>
            <a:r>
              <a:rPr lang="zh-CN" altLang="en-US" sz="1400" dirty="0" smtClean="0">
                <a:solidFill>
                  <a:srgbClr val="000000"/>
                </a:solidFill>
              </a:rPr>
              <a:t>≈</a:t>
            </a:r>
            <a:r>
              <a:rPr lang="en-US" altLang="zh-CN" sz="1400" b="1" dirty="0" smtClean="0">
                <a:latin typeface="Calibri" panose="020F0502020204030204" charset="0"/>
                <a:sym typeface="宋体" panose="02010600030101010101" pitchFamily="2" charset="-122"/>
              </a:rPr>
              <a:t> 20</a:t>
            </a:r>
            <a:r>
              <a:rPr lang="zh-CN" altLang="en-US" sz="1400" b="1" dirty="0" smtClean="0">
                <a:latin typeface="Calibri" panose="020F0502020204030204" charset="0"/>
                <a:sym typeface="宋体" panose="02010600030101010101" pitchFamily="2" charset="-122"/>
              </a:rPr>
              <a:t>万人民币</a:t>
            </a:r>
            <a:endParaRPr lang="en-US" altLang="zh-CN" sz="1400" b="1" dirty="0" smtClean="0">
              <a:latin typeface="Calibri" panose="020F0502020204030204" charset="0"/>
              <a:sym typeface="宋体" panose="02010600030101010101" pitchFamily="2" charset="-12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1400" b="1" dirty="0" smtClean="0">
                <a:latin typeface="Calibri" panose="020F0502020204030204" charset="0"/>
                <a:sym typeface="宋体" panose="02010600030101010101" pitchFamily="2" charset="-122"/>
              </a:rPr>
              <a:t>                      Bachelor </a:t>
            </a:r>
            <a:r>
              <a:rPr lang="zh-CN" altLang="en-US" sz="1400" b="1" dirty="0" smtClean="0">
                <a:latin typeface="Calibri" panose="020F0502020204030204" charset="0"/>
                <a:sym typeface="宋体" panose="02010600030101010101" pitchFamily="2" charset="-122"/>
              </a:rPr>
              <a:t>（生活费 </a:t>
            </a:r>
            <a:r>
              <a:rPr lang="en-US" altLang="zh-CN" sz="1400" b="1" dirty="0" smtClean="0">
                <a:latin typeface="Calibri" panose="020F0502020204030204" charset="0"/>
                <a:sym typeface="Calibri" panose="020F0502020204030204" charset="0"/>
              </a:rPr>
              <a:t>+ </a:t>
            </a:r>
            <a:r>
              <a:rPr lang="zh-CN" altLang="en-US" sz="1400" b="1" dirty="0" smtClean="0">
                <a:latin typeface="Calibri" panose="020F0502020204030204" charset="0"/>
                <a:sym typeface="宋体" panose="02010600030101010101" pitchFamily="2" charset="-122"/>
              </a:rPr>
              <a:t>学费） </a:t>
            </a:r>
            <a:r>
              <a:rPr lang="zh-CN" altLang="en-US" sz="1400" dirty="0" smtClean="0">
                <a:solidFill>
                  <a:srgbClr val="000000"/>
                </a:solidFill>
              </a:rPr>
              <a:t>≈ </a:t>
            </a:r>
            <a:r>
              <a:rPr lang="en-US" altLang="zh-CN" sz="1400" b="1" dirty="0" smtClean="0">
                <a:latin typeface="Calibri" panose="020F0502020204030204" charset="0"/>
                <a:sym typeface="宋体" panose="02010600030101010101" pitchFamily="2" charset="-122"/>
              </a:rPr>
              <a:t>12</a:t>
            </a:r>
            <a:r>
              <a:rPr lang="zh-CN" altLang="en-US" sz="1400" b="1" dirty="0" smtClean="0">
                <a:latin typeface="Calibri" panose="020F0502020204030204" charset="0"/>
                <a:sym typeface="宋体" panose="02010600030101010101" pitchFamily="2" charset="-122"/>
              </a:rPr>
              <a:t>万人民币</a:t>
            </a:r>
            <a:r>
              <a:rPr lang="en-US" altLang="zh-CN" sz="1400" b="1" dirty="0" smtClean="0">
                <a:latin typeface="Calibri" panose="020F0502020204030204" charset="0"/>
                <a:sym typeface="宋体" panose="02010600030101010101" pitchFamily="2" charset="-122"/>
              </a:rPr>
              <a:t>/</a:t>
            </a:r>
            <a:r>
              <a:rPr lang="zh-CN" altLang="en-US" sz="1400" b="1" dirty="0" smtClean="0">
                <a:latin typeface="Calibri" panose="020F0502020204030204" charset="0"/>
                <a:sym typeface="宋体" panose="02010600030101010101" pitchFamily="2" charset="-122"/>
              </a:rPr>
              <a:t>年</a:t>
            </a:r>
            <a:endParaRPr lang="en-US" altLang="zh-CN" sz="1400" b="1" dirty="0" smtClean="0">
              <a:latin typeface="Calibri" panose="020F0502020204030204" charset="0"/>
              <a:sym typeface="宋体" panose="02010600030101010101" pitchFamily="2" charset="-122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1400" b="1" dirty="0" smtClean="0">
                <a:latin typeface="Calibri" panose="020F0502020204030204" charset="0"/>
                <a:sym typeface="宋体" panose="02010600030101010101" pitchFamily="2" charset="-122"/>
              </a:rPr>
              <a:t>获奖学金者，入学前可减免</a:t>
            </a:r>
            <a:r>
              <a:rPr lang="en-US" altLang="zh-CN" sz="1400" b="1" dirty="0" smtClean="0">
                <a:latin typeface="Calibri" panose="020F0502020204030204" charset="0"/>
                <a:sym typeface="宋体" panose="02010600030101010101" pitchFamily="2" charset="-122"/>
              </a:rPr>
              <a:t>1000~6000 </a:t>
            </a:r>
            <a:r>
              <a:rPr lang="zh-CN" altLang="en-US" sz="1400" b="1" dirty="0" smtClean="0">
                <a:latin typeface="Calibri" panose="020F0502020204030204" charset="0"/>
                <a:sym typeface="宋体" panose="02010600030101010101" pitchFamily="2" charset="-122"/>
              </a:rPr>
              <a:t>欧元学费</a:t>
            </a:r>
            <a:endParaRPr lang="en-US" altLang="zh-CN" sz="1400" b="1" dirty="0" smtClean="0">
              <a:latin typeface="Calibri" panose="020F0502020204030204" charset="0"/>
              <a:sym typeface="宋体" panose="02010600030101010101" pitchFamily="2" charset="-122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1400" b="1" dirty="0" smtClean="0">
                <a:latin typeface="Calibri" panose="020F0502020204030204" charset="0"/>
                <a:sym typeface="宋体" panose="02010600030101010101" pitchFamily="2" charset="-122"/>
              </a:rPr>
              <a:t>免费学法语</a:t>
            </a:r>
            <a:r>
              <a:rPr lang="en-US" altLang="zh-CN" sz="1400" b="1" dirty="0" smtClean="0">
                <a:latin typeface="Calibri" panose="020F0502020204030204" charset="0"/>
                <a:sym typeface="宋体" panose="02010600030101010101" pitchFamily="2" charset="-122"/>
              </a:rPr>
              <a:t>, </a:t>
            </a:r>
            <a:r>
              <a:rPr lang="zh-CN" altLang="en-US" sz="1400" b="1" dirty="0" smtClean="0">
                <a:latin typeface="Calibri" panose="020F0502020204030204" charset="0"/>
                <a:sym typeface="宋体" panose="02010600030101010101" pitchFamily="2" charset="-122"/>
              </a:rPr>
              <a:t>免费欧洲（</a:t>
            </a:r>
            <a:r>
              <a:rPr lang="en-US" altLang="zh-CN" sz="1400" b="1" dirty="0" smtClean="0">
                <a:latin typeface="Calibri" panose="020F0502020204030204" charset="0"/>
                <a:sym typeface="宋体" panose="02010600030101010101" pitchFamily="2" charset="-122"/>
              </a:rPr>
              <a:t>14</a:t>
            </a:r>
            <a:r>
              <a:rPr lang="zh-CN" altLang="en-US" sz="1400" b="1" dirty="0" smtClean="0">
                <a:latin typeface="Calibri" panose="020F0502020204030204" charset="0"/>
                <a:sym typeface="宋体" panose="02010600030101010101" pitchFamily="2" charset="-122"/>
              </a:rPr>
              <a:t>国）游学</a:t>
            </a:r>
            <a:r>
              <a:rPr lang="en-US" altLang="zh-CN" sz="1400" b="1" dirty="0" smtClean="0">
                <a:latin typeface="Calibri" panose="020F0502020204030204" charset="0"/>
                <a:sym typeface="宋体" panose="02010600030101010101" pitchFamily="2" charset="-122"/>
              </a:rPr>
              <a:t>2</a:t>
            </a:r>
            <a:r>
              <a:rPr lang="zh-CN" altLang="en-US" sz="1400" b="1" dirty="0" smtClean="0">
                <a:latin typeface="Calibri" panose="020F0502020204030204" charset="0"/>
                <a:sym typeface="宋体" panose="02010600030101010101" pitchFamily="2" charset="-122"/>
              </a:rPr>
              <a:t>周</a:t>
            </a:r>
            <a:r>
              <a:rPr lang="en-US" altLang="zh-CN" sz="1400" b="1" dirty="0" smtClean="0">
                <a:latin typeface="Calibri" panose="020F0502020204030204" charset="0"/>
                <a:sym typeface="宋体" panose="02010600030101010101" pitchFamily="2" charset="-122"/>
              </a:rPr>
              <a:t>, 4</a:t>
            </a:r>
            <a:r>
              <a:rPr lang="zh-CN" altLang="en-US" sz="1400" b="1" dirty="0">
                <a:latin typeface="Calibri" panose="020F0502020204030204" charset="0"/>
                <a:sym typeface="宋体" panose="02010600030101010101" pitchFamily="2" charset="-122"/>
              </a:rPr>
              <a:t>～</a:t>
            </a:r>
            <a:r>
              <a:rPr lang="en-US" altLang="zh-CN" sz="1400" b="1" dirty="0">
                <a:latin typeface="Calibri" panose="020F0502020204030204" charset="0"/>
                <a:sym typeface="宋体" panose="02010600030101010101" pitchFamily="2" charset="-122"/>
              </a:rPr>
              <a:t>6</a:t>
            </a:r>
            <a:r>
              <a:rPr lang="zh-CN" altLang="en-US" sz="1400" b="1" dirty="0">
                <a:latin typeface="Calibri" panose="020F0502020204030204" charset="0"/>
                <a:sym typeface="宋体" panose="02010600030101010101" pitchFamily="2" charset="-122"/>
              </a:rPr>
              <a:t>个月的带薪</a:t>
            </a:r>
            <a:r>
              <a:rPr lang="zh-CN" altLang="en-US" sz="1400" b="1" dirty="0" smtClean="0">
                <a:latin typeface="Calibri" panose="020F0502020204030204" charset="0"/>
                <a:sym typeface="宋体" panose="02010600030101010101" pitchFamily="2" charset="-122"/>
              </a:rPr>
              <a:t>实习</a:t>
            </a:r>
            <a:endParaRPr lang="en-US" altLang="zh-CN" sz="1400" b="1" dirty="0" smtClean="0">
              <a:latin typeface="Calibri" panose="020F0502020204030204" charset="0"/>
              <a:sym typeface="宋体" panose="02010600030101010101" pitchFamily="2" charset="-122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1400" b="1" dirty="0" smtClean="0">
                <a:latin typeface="Calibri" panose="020F0502020204030204" charset="0"/>
                <a:sym typeface="宋体" panose="02010600030101010101" pitchFamily="2" charset="-122"/>
              </a:rPr>
              <a:t>15</a:t>
            </a:r>
            <a:r>
              <a:rPr lang="zh-CN" altLang="en-US" sz="1400" b="1" dirty="0" smtClean="0">
                <a:latin typeface="Calibri" panose="020F0502020204030204" charset="0"/>
                <a:sym typeface="宋体" panose="02010600030101010101" pitchFamily="2" charset="-122"/>
              </a:rPr>
              <a:t>个</a:t>
            </a:r>
            <a:r>
              <a:rPr lang="en-US" altLang="zh-CN" sz="1400" b="1" dirty="0" smtClean="0">
                <a:latin typeface="Calibri" panose="020F0502020204030204" charset="0"/>
                <a:sym typeface="宋体" panose="02010600030101010101" pitchFamily="2" charset="-122"/>
              </a:rPr>
              <a:t>Master</a:t>
            </a:r>
            <a:r>
              <a:rPr lang="zh-CN" altLang="en-US" sz="1400" b="1" dirty="0" smtClean="0">
                <a:latin typeface="Calibri" panose="020F0502020204030204" charset="0"/>
                <a:sym typeface="宋体" panose="02010600030101010101" pitchFamily="2" charset="-122"/>
              </a:rPr>
              <a:t>方向</a:t>
            </a:r>
            <a:r>
              <a:rPr lang="en-US" altLang="zh-CN" sz="1400" b="1" dirty="0" smtClean="0">
                <a:latin typeface="Calibri" panose="020F0502020204030204" charset="0"/>
                <a:sym typeface="宋体" panose="02010600030101010101" pitchFamily="2" charset="-122"/>
              </a:rPr>
              <a:t>,</a:t>
            </a:r>
            <a:r>
              <a:rPr lang="zh-CN" altLang="en-US" sz="1400" b="1" dirty="0" smtClean="0">
                <a:latin typeface="Calibri" panose="020F0502020204030204" charset="0"/>
                <a:sym typeface="宋体" panose="02010600030101010101" pitchFamily="2" charset="-122"/>
              </a:rPr>
              <a:t>覆盖全球热门就业领域</a:t>
            </a:r>
            <a:r>
              <a:rPr lang="en-US" altLang="zh-CN" sz="1400" b="1" dirty="0" smtClean="0">
                <a:latin typeface="Calibri" panose="020F0502020204030204" charset="0"/>
                <a:sym typeface="宋体" panose="02010600030101010101" pitchFamily="2" charset="-122"/>
              </a:rPr>
              <a:t>,</a:t>
            </a:r>
            <a:r>
              <a:rPr lang="zh-CN" altLang="en-US" sz="1400" b="1" dirty="0" smtClean="0">
                <a:latin typeface="Calibri" panose="020F0502020204030204" charset="0"/>
                <a:sym typeface="宋体" panose="02010600030101010101" pitchFamily="2" charset="-122"/>
              </a:rPr>
              <a:t>春秋</a:t>
            </a:r>
            <a:r>
              <a:rPr lang="en-US" altLang="zh-CN" sz="1400" b="1" dirty="0" smtClean="0">
                <a:latin typeface="Calibri" panose="020F0502020204030204" charset="0"/>
                <a:sym typeface="宋体" panose="02010600030101010101" pitchFamily="2" charset="-122"/>
              </a:rPr>
              <a:t>2</a:t>
            </a:r>
            <a:r>
              <a:rPr lang="zh-CN" altLang="en-US" sz="1400" b="1" dirty="0" smtClean="0">
                <a:latin typeface="Calibri" panose="020F0502020204030204" charset="0"/>
                <a:sym typeface="宋体" panose="02010600030101010101" pitchFamily="2" charset="-122"/>
              </a:rPr>
              <a:t>季入学</a:t>
            </a:r>
            <a:endParaRPr lang="en-US" altLang="zh-CN" sz="1400" b="1" dirty="0" smtClean="0">
              <a:latin typeface="Calibri" panose="020F0502020204030204" charset="0"/>
              <a:sym typeface="宋体" panose="02010600030101010101" pitchFamily="2" charset="-122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1400" b="1" dirty="0" smtClean="0">
                <a:latin typeface="Calibri" panose="020F0502020204030204" charset="0"/>
                <a:sym typeface="Calibri" panose="020F0502020204030204" charset="0"/>
              </a:rPr>
              <a:t>雷恩市是法国排名第一的宜居城市，学校地理位置优越、气候宜人、经济发达、生活安全方便</a:t>
            </a:r>
            <a:endParaRPr lang="en-US" altLang="zh-CN" sz="1400" b="1" dirty="0">
              <a:latin typeface="Calibri" panose="020F0502020204030204" charset="0"/>
              <a:sym typeface="Calibri" panose="020F0502020204030204" charset="0"/>
            </a:endParaRPr>
          </a:p>
          <a:p>
            <a:endParaRPr lang="zh-CN" altLang="en-US" dirty="0">
              <a:solidFill>
                <a:srgbClr val="000000"/>
              </a:solidFill>
              <a:latin typeface="Calibri" panose="020F0502020204030204" charset="0"/>
              <a:sym typeface="宋体" panose="02010600030101010101" pitchFamily="2" charset="-122"/>
            </a:endParaRPr>
          </a:p>
        </p:txBody>
      </p:sp>
      <p:pic>
        <p:nvPicPr>
          <p:cNvPr id="5122" name="图片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868054" y="1412916"/>
            <a:ext cx="2739030" cy="195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D:\学校图片\城市周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V="1">
            <a:off x="5940057" y="3861018"/>
            <a:ext cx="2736114" cy="1872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编号占位符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fld id="{784AF6C2-4489-40B0-8CAA-8066271B02BC}" type="slidenum">
              <a:rPr lang="en-US" altLang="zh-CN" smtClean="0">
                <a:latin typeface="Arial" panose="020B0604020202020204" pitchFamily="34" charset="0"/>
              </a:rPr>
            </a:fld>
            <a:endParaRPr lang="en-US" altLang="zh-CN" sz="180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4581" name="标题 8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</a:pPr>
            <a:br>
              <a:rPr lang="zh-CN" altLang="en-US" sz="1600" dirty="0" smtClean="0"/>
            </a:br>
            <a:br>
              <a:rPr lang="zh-CN" altLang="en-US" sz="1600" dirty="0" smtClean="0"/>
            </a:br>
            <a:br>
              <a:rPr lang="zh-CN" altLang="en-US" sz="1600" dirty="0" smtClean="0"/>
            </a:br>
            <a:br>
              <a:rPr lang="zh-CN" altLang="en-US" sz="1600" dirty="0" smtClean="0"/>
            </a:br>
            <a:br>
              <a:rPr lang="zh-CN" altLang="en-US" sz="1600" dirty="0" smtClean="0"/>
            </a:br>
            <a:br>
              <a:rPr lang="zh-CN" altLang="en-US" sz="1600" dirty="0" smtClean="0"/>
            </a:br>
            <a:br>
              <a:rPr lang="zh-CN" altLang="en-US" sz="1600" dirty="0" smtClean="0"/>
            </a:br>
            <a:br>
              <a:rPr lang="zh-CN" altLang="en-US" sz="1600" dirty="0" smtClean="0"/>
            </a:br>
            <a:br>
              <a:rPr lang="zh-CN" altLang="en-US" sz="1600" dirty="0" smtClean="0"/>
            </a:br>
            <a:endParaRPr lang="zh-CN" altLang="en-US" sz="1600" dirty="0" smtClean="0"/>
          </a:p>
        </p:txBody>
      </p:sp>
      <p:sp>
        <p:nvSpPr>
          <p:cNvPr id="24582" name="副标题 11"/>
          <p:cNvSpPr>
            <a:spLocks noGrp="1" noChangeArrowheads="1"/>
          </p:cNvSpPr>
          <p:nvPr>
            <p:ph type="subTitle" idx="1"/>
          </p:nvPr>
        </p:nvSpPr>
        <p:spPr>
          <a:xfrm>
            <a:off x="480281" y="203470"/>
            <a:ext cx="7776845" cy="556260"/>
          </a:xfrm>
        </p:spPr>
        <p:txBody>
          <a:bodyPr/>
          <a:lstStyle/>
          <a:p>
            <a:pPr algn="ctr" eaLnBrk="1" hangingPunct="1"/>
            <a:r>
              <a:rPr lang="zh-CN" altLang="en-US" b="1" dirty="0" smtClean="0">
                <a:solidFill>
                  <a:srgbClr val="9966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地理位置</a:t>
            </a:r>
            <a:endParaRPr lang="zh-CN" altLang="en-US" dirty="0" smtClean="0"/>
          </a:p>
        </p:txBody>
      </p:sp>
      <p:sp>
        <p:nvSpPr>
          <p:cNvPr id="24583" name="TextBox 12"/>
          <p:cNvSpPr>
            <a:spLocks noChangeArrowheads="1"/>
          </p:cNvSpPr>
          <p:nvPr/>
        </p:nvSpPr>
        <p:spPr bwMode="auto">
          <a:xfrm>
            <a:off x="755650" y="1196975"/>
            <a:ext cx="7705725" cy="1169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altLang="zh-CN" sz="2400">
              <a:solidFill>
                <a:srgbClr val="000000"/>
              </a:solidFill>
              <a:latin typeface="Calibri" panose="020F0502020204030204" charset="0"/>
              <a:sym typeface="宋体" panose="02010600030101010101" pitchFamily="2" charset="-122"/>
            </a:endParaRPr>
          </a:p>
          <a:p>
            <a:endParaRPr lang="en-US" altLang="zh-CN">
              <a:solidFill>
                <a:srgbClr val="000000"/>
              </a:solidFill>
              <a:latin typeface="Calibri" panose="020F0502020204030204" charset="0"/>
              <a:sym typeface="Calibri" panose="020F0502020204030204" charset="0"/>
            </a:endParaRPr>
          </a:p>
          <a:p>
            <a:endParaRPr lang="zh-CN" altLang="en-US">
              <a:solidFill>
                <a:srgbClr val="000000"/>
              </a:solidFill>
              <a:latin typeface="Calibri" panose="020F0502020204030204" charset="0"/>
              <a:sym typeface="宋体" panose="02010600030101010101" pitchFamily="2" charset="-122"/>
            </a:endParaRPr>
          </a:p>
        </p:txBody>
      </p:sp>
      <p:sp>
        <p:nvSpPr>
          <p:cNvPr id="24584" name="TextBox 6"/>
          <p:cNvSpPr>
            <a:spLocks noChangeArrowheads="1"/>
          </p:cNvSpPr>
          <p:nvPr/>
        </p:nvSpPr>
        <p:spPr bwMode="auto">
          <a:xfrm>
            <a:off x="1042988" y="1484313"/>
            <a:ext cx="7129462" cy="29606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altLang="zh-CN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n-US" altLang="zh-CN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zh-CN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zh-CN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zh-CN">
              <a:solidFill>
                <a:srgbClr val="404040"/>
              </a:solidFill>
              <a:latin typeface="Calibri" panose="020F0502020204030204" charset="0"/>
              <a:sym typeface="Calibri" panose="020F0502020204030204" charset="0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zh-CN" sz="1600" b="1">
              <a:solidFill>
                <a:srgbClr val="66625A"/>
              </a:solidFill>
              <a:latin typeface="Calibri" panose="020F0502020204030204" charset="0"/>
              <a:sym typeface="宋体" panose="02010600030101010101" pitchFamily="2" charset="-122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zh-CN" sz="1100" b="1">
              <a:solidFill>
                <a:srgbClr val="404040"/>
              </a:solidFill>
              <a:latin typeface="Calibri" panose="020F0502020204030204" charset="0"/>
              <a:sym typeface="Calibri" panose="020F0502020204030204" charset="0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zh-CN">
              <a:solidFill>
                <a:srgbClr val="000000"/>
              </a:solidFill>
            </a:endParaRPr>
          </a:p>
          <a:p>
            <a:pPr marL="342900" indent="-342900"/>
            <a:endParaRPr lang="zh-CN" altLang="en-US">
              <a:solidFill>
                <a:srgbClr val="000000"/>
              </a:solidFill>
              <a:latin typeface="Calibri" panose="020F0502020204030204" charset="0"/>
              <a:sym typeface="宋体" panose="02010600030101010101" pitchFamily="2" charset="-122"/>
            </a:endParaRPr>
          </a:p>
        </p:txBody>
      </p:sp>
      <p:pic>
        <p:nvPicPr>
          <p:cNvPr id="24585" name="Picture 2" descr="C:\Users\rennes\Desktop\桌面\图片1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292030" y="1052900"/>
            <a:ext cx="2520105" cy="2592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6"/>
          <p:cNvSpPr>
            <a:spLocks noChangeArrowheads="1"/>
          </p:cNvSpPr>
          <p:nvPr/>
        </p:nvSpPr>
        <p:spPr bwMode="auto">
          <a:xfrm>
            <a:off x="323823" y="1016401"/>
            <a:ext cx="4824201" cy="542302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CN" altLang="en-US" sz="1400" dirty="0" smtClean="0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rPr>
              <a:t>雷恩市是法国布列塔尼大区的</a:t>
            </a:r>
            <a:r>
              <a:rPr lang="zh-CN" altLang="en-US" sz="1400" b="1" dirty="0" smtClean="0">
                <a:latin typeface="Calibri" panose="020F0502020204030204" charset="0"/>
                <a:sym typeface="宋体" panose="02010600030101010101" pitchFamily="2" charset="-122"/>
              </a:rPr>
              <a:t>首府</a:t>
            </a:r>
            <a:r>
              <a:rPr lang="zh-CN" altLang="en-US" sz="1400" dirty="0" smtClean="0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rPr>
              <a:t>，地区议会所在地，是大区政治、经济、文化中心，法国第十大城市，当地环境优美，气候宜人，长年以春秋季节为主。</a:t>
            </a:r>
            <a:endParaRPr lang="en-US" altLang="zh-CN" sz="1400" dirty="0" smtClean="0">
              <a:solidFill>
                <a:srgbClr val="000000"/>
              </a:solidFill>
              <a:latin typeface="Calibri" panose="020F0502020204030204" charset="0"/>
              <a:sym typeface="Calibri" panose="020F0502020204030204" charset="0"/>
            </a:endParaRP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CN" altLang="en-US" sz="1400" dirty="0" smtClean="0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rPr>
              <a:t>位于巴黎的西部，距巴黎</a:t>
            </a:r>
            <a:r>
              <a:rPr lang="en-US" altLang="zh-CN" sz="1400" dirty="0" smtClean="0">
                <a:solidFill>
                  <a:srgbClr val="000000"/>
                </a:solidFill>
                <a:latin typeface="Calibri" panose="020F0502020204030204" charset="0"/>
                <a:sym typeface="Calibri" panose="020F0502020204030204" charset="0"/>
              </a:rPr>
              <a:t>370</a:t>
            </a:r>
            <a:r>
              <a:rPr lang="zh-CN" altLang="en-US" sz="1400" dirty="0" smtClean="0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rPr>
              <a:t>公里，乘火车</a:t>
            </a:r>
            <a:r>
              <a:rPr lang="en-US" altLang="zh-CN" sz="1400" b="1" dirty="0" smtClean="0">
                <a:solidFill>
                  <a:srgbClr val="000000"/>
                </a:solidFill>
                <a:latin typeface="Calibri" panose="020F0502020204030204" charset="0"/>
                <a:sym typeface="Calibri" panose="020F0502020204030204" charset="0"/>
              </a:rPr>
              <a:t>1</a:t>
            </a:r>
            <a:r>
              <a:rPr lang="zh-CN" altLang="en-US" sz="1400" b="1" dirty="0" smtClean="0">
                <a:latin typeface="Calibri" panose="020F0502020204030204" charset="0"/>
                <a:sym typeface="宋体" panose="02010600030101010101" pitchFamily="2" charset="-122"/>
              </a:rPr>
              <a:t>小时</a:t>
            </a:r>
            <a:r>
              <a:rPr lang="en-US" altLang="zh-CN" sz="1400" b="1" dirty="0" smtClean="0">
                <a:latin typeface="Calibri" panose="020F0502020204030204" charset="0"/>
                <a:sym typeface="宋体" panose="02010600030101010101" pitchFamily="2" charset="-122"/>
              </a:rPr>
              <a:t>25</a:t>
            </a:r>
            <a:r>
              <a:rPr lang="zh-CN" altLang="en-US" sz="1400" b="1" dirty="0" smtClean="0">
                <a:latin typeface="Calibri" panose="020F0502020204030204" charset="0"/>
                <a:sym typeface="宋体" panose="02010600030101010101" pitchFamily="2" charset="-122"/>
              </a:rPr>
              <a:t>分钟</a:t>
            </a:r>
            <a:r>
              <a:rPr lang="zh-CN" altLang="en-US" sz="1400" dirty="0" smtClean="0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rPr>
              <a:t>到达巴黎。面积为</a:t>
            </a:r>
            <a:r>
              <a:rPr lang="en-US" altLang="zh-CN" sz="1400" dirty="0" smtClean="0">
                <a:solidFill>
                  <a:srgbClr val="000000"/>
                </a:solidFill>
                <a:latin typeface="Calibri" panose="020F0502020204030204" charset="0"/>
                <a:sym typeface="Calibri" panose="020F0502020204030204" charset="0"/>
              </a:rPr>
              <a:t>55</a:t>
            </a:r>
            <a:r>
              <a:rPr lang="zh-CN" altLang="en-US" sz="1400" dirty="0" smtClean="0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rPr>
              <a:t>，</a:t>
            </a:r>
            <a:r>
              <a:rPr lang="en-US" altLang="zh-CN" sz="1400" dirty="0" smtClean="0">
                <a:solidFill>
                  <a:srgbClr val="000000"/>
                </a:solidFill>
                <a:latin typeface="Calibri" panose="020F0502020204030204" charset="0"/>
                <a:sym typeface="Calibri" panose="020F0502020204030204" charset="0"/>
              </a:rPr>
              <a:t>880</a:t>
            </a:r>
            <a:r>
              <a:rPr lang="zh-CN" altLang="en-US" sz="1400" dirty="0" smtClean="0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rPr>
              <a:t>公顷（约合</a:t>
            </a:r>
            <a:r>
              <a:rPr lang="en-US" altLang="zh-CN" sz="1400" dirty="0" smtClean="0">
                <a:solidFill>
                  <a:srgbClr val="000000"/>
                </a:solidFill>
                <a:latin typeface="Calibri" panose="020F0502020204030204" charset="0"/>
                <a:sym typeface="Calibri" panose="020F0502020204030204" charset="0"/>
              </a:rPr>
              <a:t>558</a:t>
            </a:r>
            <a:r>
              <a:rPr lang="zh-CN" altLang="en-US" sz="1400" dirty="0" smtClean="0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rPr>
              <a:t>平方公里），人口约</a:t>
            </a:r>
            <a:r>
              <a:rPr lang="en-US" altLang="zh-CN" sz="1400" dirty="0" smtClean="0">
                <a:solidFill>
                  <a:srgbClr val="000000"/>
                </a:solidFill>
                <a:latin typeface="Calibri" panose="020F0502020204030204" charset="0"/>
                <a:sym typeface="Calibri" panose="020F0502020204030204" charset="0"/>
              </a:rPr>
              <a:t>42</a:t>
            </a:r>
            <a:r>
              <a:rPr lang="zh-CN" altLang="en-US" sz="1400" dirty="0" smtClean="0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rPr>
              <a:t>万。</a:t>
            </a:r>
            <a:endParaRPr lang="en-US" altLang="zh-CN" sz="1400" dirty="0" smtClean="0">
              <a:solidFill>
                <a:srgbClr val="000000"/>
              </a:solidFill>
              <a:latin typeface="Calibri" panose="020F0502020204030204" charset="0"/>
              <a:sym typeface="Calibri" panose="020F0502020204030204" charset="0"/>
            </a:endParaRP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CN" altLang="en-US" sz="1400" dirty="0" smtClean="0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rPr>
              <a:t>雷恩市经济发达，雷恩市第一大产业为</a:t>
            </a:r>
            <a:r>
              <a:rPr lang="zh-CN" altLang="en-US" sz="1400" b="1" dirty="0" smtClean="0">
                <a:latin typeface="Calibri" panose="020F0502020204030204" charset="0"/>
                <a:sym typeface="宋体" panose="02010600030101010101" pitchFamily="2" charset="-122"/>
              </a:rPr>
              <a:t>农副产口加工业</a:t>
            </a:r>
            <a:r>
              <a:rPr lang="zh-CN" altLang="en-US" sz="1400" dirty="0" smtClean="0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rPr>
              <a:t>，是法国最大的产奶基地。第二大产业为</a:t>
            </a:r>
            <a:r>
              <a:rPr lang="zh-CN" altLang="en-US" sz="1400" b="1" dirty="0" smtClean="0">
                <a:latin typeface="Calibri" panose="020F0502020204030204" charset="0"/>
                <a:sym typeface="宋体" panose="02010600030101010101" pitchFamily="2" charset="-122"/>
              </a:rPr>
              <a:t>汽车制造业</a:t>
            </a:r>
            <a:r>
              <a:rPr lang="zh-CN" altLang="en-US" sz="1400" dirty="0" smtClean="0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rPr>
              <a:t>，著名的</a:t>
            </a:r>
            <a:r>
              <a:rPr lang="zh-CN" altLang="en-US" sz="1400" b="1" dirty="0" smtClean="0">
                <a:latin typeface="Calibri" panose="020F0502020204030204" charset="0"/>
                <a:sym typeface="宋体" panose="02010600030101010101" pitchFamily="2" charset="-122"/>
              </a:rPr>
              <a:t>雪铁龙汽车</a:t>
            </a:r>
            <a:r>
              <a:rPr lang="zh-CN" altLang="en-US" sz="1400" dirty="0" smtClean="0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rPr>
              <a:t>公司就坐落在这里。 许多世界著名大公司都在这里设有科研机构和分公司，如日本的佳能公司在该市建有一个生产企业和科研中心；</a:t>
            </a:r>
            <a:r>
              <a:rPr lang="zh-CN" altLang="en-US" sz="1400" b="1" dirty="0" smtClean="0">
                <a:latin typeface="Calibri" panose="020F0502020204030204" charset="0"/>
                <a:sym typeface="宋体" panose="02010600030101010101" pitchFamily="2" charset="-122"/>
              </a:rPr>
              <a:t>法意联盟公司</a:t>
            </a:r>
            <a:r>
              <a:rPr lang="zh-CN" altLang="en-US" sz="1400" dirty="0" smtClean="0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rPr>
              <a:t>在该区建有航空配件厂。</a:t>
            </a:r>
            <a:endParaRPr lang="en-US" altLang="zh-CN" sz="1400" dirty="0" smtClean="0">
              <a:solidFill>
                <a:srgbClr val="000000"/>
              </a:solidFill>
              <a:latin typeface="Calibri" panose="020F0502020204030204" charset="0"/>
              <a:sym typeface="Calibri" panose="020F0502020204030204" charset="0"/>
            </a:endParaRP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CN" altLang="en-US" sz="1400" dirty="0" smtClean="0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rPr>
              <a:t>市区有</a:t>
            </a:r>
            <a:r>
              <a:rPr lang="en-US" altLang="zh-CN" sz="1400" dirty="0" smtClean="0">
                <a:solidFill>
                  <a:srgbClr val="000000"/>
                </a:solidFill>
                <a:latin typeface="Calibri" panose="020F0502020204030204" charset="0"/>
                <a:sym typeface="Calibri" panose="020F0502020204030204" charset="0"/>
              </a:rPr>
              <a:t>15,000</a:t>
            </a:r>
            <a:r>
              <a:rPr lang="zh-CN" altLang="en-US" sz="1400" dirty="0" smtClean="0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rPr>
              <a:t>家公司，大中型企业超过</a:t>
            </a:r>
            <a:r>
              <a:rPr lang="en-US" altLang="zh-CN" sz="1400" dirty="0" smtClean="0">
                <a:solidFill>
                  <a:srgbClr val="000000"/>
                </a:solidFill>
                <a:latin typeface="Calibri" panose="020F0502020204030204" charset="0"/>
                <a:sym typeface="Calibri" panose="020F0502020204030204" charset="0"/>
              </a:rPr>
              <a:t>670</a:t>
            </a:r>
            <a:r>
              <a:rPr lang="zh-CN" altLang="en-US" sz="1400" dirty="0" smtClean="0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rPr>
              <a:t>家。</a:t>
            </a:r>
            <a:endParaRPr lang="en-US" altLang="zh-CN" sz="1400" dirty="0" smtClean="0">
              <a:solidFill>
                <a:srgbClr val="000000"/>
              </a:solidFill>
              <a:latin typeface="Calibri" panose="020F0502020204030204" charset="0"/>
              <a:sym typeface="Calibri" panose="020F0502020204030204" charset="0"/>
            </a:endParaRP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CN" altLang="en-US" sz="1400" dirty="0" smtClean="0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rPr>
              <a:t>雷恩市设有高新技术开发区，区内有两所综合大学，</a:t>
            </a:r>
            <a:r>
              <a:rPr lang="en-US" altLang="zh-CN" sz="1400" dirty="0" smtClean="0">
                <a:solidFill>
                  <a:srgbClr val="000000"/>
                </a:solidFill>
                <a:latin typeface="Calibri" panose="020F0502020204030204" charset="0"/>
                <a:sym typeface="Calibri" panose="020F0502020204030204" charset="0"/>
              </a:rPr>
              <a:t>12</a:t>
            </a:r>
            <a:r>
              <a:rPr lang="zh-CN" altLang="en-US" sz="1400" dirty="0" smtClean="0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rPr>
              <a:t>所不同种类的高等院校和研究所，在校大学生达</a:t>
            </a:r>
            <a:r>
              <a:rPr lang="en-US" altLang="zh-CN" sz="1400" dirty="0" smtClean="0">
                <a:solidFill>
                  <a:srgbClr val="000000"/>
                </a:solidFill>
                <a:latin typeface="Calibri" panose="020F0502020204030204" charset="0"/>
                <a:sym typeface="Calibri" panose="020F0502020204030204" charset="0"/>
              </a:rPr>
              <a:t>6</a:t>
            </a:r>
            <a:r>
              <a:rPr lang="zh-CN" altLang="en-US" sz="1400" dirty="0" smtClean="0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rPr>
              <a:t>万人</a:t>
            </a:r>
            <a:endParaRPr lang="zh-CN" altLang="en-US" sz="1100" dirty="0">
              <a:solidFill>
                <a:srgbClr val="404040"/>
              </a:solidFill>
              <a:latin typeface="Calibri" panose="020F0502020204030204" charset="0"/>
              <a:sym typeface="Calibri" panose="020F0502020204030204" charset="0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zh-CN" altLang="en-US" sz="1050" b="1" dirty="0">
              <a:solidFill>
                <a:srgbClr val="66625A"/>
              </a:solidFill>
              <a:latin typeface="Calibri" panose="020F0502020204030204" charset="0"/>
              <a:sym typeface="宋体" panose="02010600030101010101" pitchFamily="2" charset="-122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zh-CN" altLang="en-US" sz="800" b="1" dirty="0">
              <a:solidFill>
                <a:srgbClr val="404040"/>
              </a:solidFill>
              <a:latin typeface="Calibri" panose="020F0502020204030204" charset="0"/>
              <a:sym typeface="Calibri" panose="020F0502020204030204" charset="0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zh-CN" altLang="en-US" sz="1100" dirty="0">
              <a:solidFill>
                <a:srgbClr val="000000"/>
              </a:solidFill>
            </a:endParaRPr>
          </a:p>
          <a:p>
            <a:pPr marL="342900" indent="-342900"/>
            <a:endParaRPr lang="zh-CN" altLang="en-US" sz="1100" dirty="0">
              <a:solidFill>
                <a:srgbClr val="000000"/>
              </a:solidFill>
              <a:latin typeface="Calibri" panose="020F0502020204030204" charset="0"/>
              <a:sym typeface="宋体" panose="02010600030101010101" pitchFamily="2" charset="-122"/>
            </a:endParaRPr>
          </a:p>
        </p:txBody>
      </p:sp>
      <p:pic>
        <p:nvPicPr>
          <p:cNvPr id="9" name="图片 8" descr="Rennes, Hôtel de ville~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30" y="3861018"/>
            <a:ext cx="3266318" cy="2272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107814" y="764889"/>
            <a:ext cx="7560315" cy="4525963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Ø"/>
            </a:pPr>
            <a:r>
              <a:rPr lang="zh-CN" altLang="en-US" sz="1400" dirty="0" smtClean="0"/>
              <a:t>雷恩商学院共有</a:t>
            </a:r>
            <a:r>
              <a:rPr lang="en-US" altLang="zh-CN" sz="1400" dirty="0" smtClean="0"/>
              <a:t>15</a:t>
            </a:r>
            <a:r>
              <a:rPr lang="zh-CN" altLang="en-US" sz="1400" dirty="0" smtClean="0"/>
              <a:t>个</a:t>
            </a:r>
            <a:r>
              <a:rPr lang="zh-CN" altLang="zh-CN" sz="1400" b="1" dirty="0" smtClean="0"/>
              <a:t>全英文授课</a:t>
            </a:r>
            <a:r>
              <a:rPr lang="zh-CN" altLang="en-US" sz="1400" dirty="0" smtClean="0"/>
              <a:t>的国际硕士专业。</a:t>
            </a:r>
            <a:r>
              <a:rPr lang="zh-CN" altLang="zh-CN" sz="1400" dirty="0" smtClean="0"/>
              <a:t>学制</a:t>
            </a:r>
            <a:r>
              <a:rPr lang="en-US" altLang="zh-CN" sz="1400" dirty="0" smtClean="0"/>
              <a:t>15</a:t>
            </a:r>
            <a:r>
              <a:rPr lang="zh-CN" altLang="zh-CN" sz="1400" dirty="0" smtClean="0"/>
              <a:t>个月，其中课程</a:t>
            </a:r>
            <a:r>
              <a:rPr lang="en-US" altLang="zh-CN" sz="1400" dirty="0" smtClean="0"/>
              <a:t>9</a:t>
            </a:r>
            <a:r>
              <a:rPr lang="zh-CN" altLang="zh-CN" sz="1400" dirty="0" smtClean="0"/>
              <a:t>个月，实习</a:t>
            </a:r>
            <a:r>
              <a:rPr lang="en-US" altLang="zh-CN" sz="1400" dirty="0" smtClean="0"/>
              <a:t>4-6</a:t>
            </a:r>
            <a:r>
              <a:rPr lang="zh-CN" altLang="zh-CN" sz="1400" dirty="0" smtClean="0"/>
              <a:t>个月。</a:t>
            </a:r>
            <a:r>
              <a:rPr lang="zh-CN" altLang="zh-CN" sz="1400" b="1" dirty="0" smtClean="0"/>
              <a:t>学习期间包括</a:t>
            </a:r>
            <a:r>
              <a:rPr lang="en-US" altLang="zh-CN" sz="1400" b="1" dirty="0" smtClean="0"/>
              <a:t>2</a:t>
            </a:r>
            <a:r>
              <a:rPr lang="zh-CN" altLang="zh-CN" sz="1400" b="1" dirty="0" smtClean="0"/>
              <a:t>周的欧洲其他国家交流学习（</a:t>
            </a:r>
            <a:r>
              <a:rPr lang="en-US" altLang="zh-CN" sz="1400" b="1" dirty="0" smtClean="0"/>
              <a:t>Winter Session</a:t>
            </a:r>
            <a:r>
              <a:rPr lang="zh-CN" altLang="zh-CN" sz="1400" b="1" dirty="0" smtClean="0"/>
              <a:t>）</a:t>
            </a:r>
            <a:r>
              <a:rPr lang="zh-CN" altLang="en-US" sz="1400" b="1" dirty="0" smtClean="0"/>
              <a:t>，</a:t>
            </a:r>
            <a:r>
              <a:rPr lang="zh-CN" altLang="zh-CN" sz="1400" dirty="0" smtClean="0"/>
              <a:t>可选择德国、西班牙、比利时、英国、荷兰、意大利、爱尔兰等国的合作高校，包括荷兰阿姆斯特丹大学、爱尔兰都柏林大学等。</a:t>
            </a:r>
            <a:r>
              <a:rPr lang="zh-CN" altLang="zh-CN" sz="1400" b="1" dirty="0" smtClean="0"/>
              <a:t>硕士学习期间，学校免费提供不同级别的法语必修课程。</a:t>
            </a:r>
            <a:endParaRPr lang="en-US" altLang="zh-CN" sz="1400" dirty="0" smtClean="0"/>
          </a:p>
          <a:p>
            <a:pPr lvl="0">
              <a:buFont typeface="Wingdings" panose="05000000000000000000" pitchFamily="2" charset="2"/>
              <a:buChar char="Ø"/>
            </a:pPr>
            <a:r>
              <a:rPr lang="zh-CN" altLang="en-US" sz="1400" dirty="0" smtClean="0"/>
              <a:t>合作院校的学生可有条件提前一年入读国际硕士，</a:t>
            </a:r>
            <a:r>
              <a:rPr lang="zh-CN" altLang="en-US" sz="1400" b="1" dirty="0" smtClean="0"/>
              <a:t>大三即可进行申请</a:t>
            </a:r>
            <a:r>
              <a:rPr lang="zh-CN" altLang="en-US" sz="1400" dirty="0" smtClean="0"/>
              <a:t>。另有其他长短期项目供学生选择。</a:t>
            </a:r>
            <a:endParaRPr lang="zh-CN" altLang="en-US" sz="1400" dirty="0" smtClean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67829" y="116862"/>
            <a:ext cx="8229600" cy="576023"/>
          </a:xfrm>
        </p:spPr>
        <p:txBody>
          <a:bodyPr/>
          <a:lstStyle/>
          <a:p>
            <a:pPr algn="ctr"/>
            <a:r>
              <a:rPr lang="zh-CN" altLang="en-US" sz="3200" dirty="0" smtClean="0">
                <a:solidFill>
                  <a:srgbClr val="9966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MS PGothic" panose="020B0600070205080204" pitchFamily="34" charset="-128"/>
              </a:rPr>
              <a:t>项目内容</a:t>
            </a:r>
            <a:endParaRPr lang="zh-CN" altLang="en-US" sz="32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19/08/2015</a:t>
            </a:r>
            <a:endParaRPr lang="fr-FR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"/>
          <a:srcRect l="6058" t="6824" r="5667" b="6580"/>
          <a:stretch>
            <a:fillRect/>
          </a:stretch>
        </p:blipFill>
        <p:spPr bwMode="auto">
          <a:xfrm>
            <a:off x="323823" y="2492961"/>
            <a:ext cx="4392183" cy="3744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 t="20873"/>
          <a:stretch>
            <a:fillRect/>
          </a:stretch>
        </p:blipFill>
        <p:spPr bwMode="auto">
          <a:xfrm>
            <a:off x="5004017" y="2131387"/>
            <a:ext cx="3672153" cy="4157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6111" y="2204949"/>
            <a:ext cx="1152048" cy="209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67829" y="2060944"/>
            <a:ext cx="8229600" cy="3888162"/>
          </a:xfrm>
        </p:spPr>
        <p:txBody>
          <a:bodyPr/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1800" b="1" dirty="0" smtClean="0">
                <a:latin typeface="+mj-ea"/>
                <a:ea typeface="+mj-ea"/>
              </a:rPr>
              <a:t>领馆签证条件放宽</a:t>
            </a:r>
            <a:endParaRPr lang="en-US" altLang="zh-CN" sz="1800" b="1" dirty="0" smtClean="0">
              <a:latin typeface="+mj-ea"/>
              <a:ea typeface="+mj-ea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1800" b="1" dirty="0" smtClean="0">
                <a:latin typeface="+mj-ea"/>
                <a:ea typeface="+mj-ea"/>
              </a:rPr>
              <a:t>学校配备欧洲顶尖在线教学系统，与现场授课教学质量同步</a:t>
            </a:r>
            <a:endParaRPr lang="en-US" altLang="zh-CN" sz="1800" b="1" dirty="0" smtClean="0">
              <a:latin typeface="+mj-ea"/>
              <a:ea typeface="+mj-ea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1800" b="1" dirty="0" smtClean="0">
                <a:latin typeface="+mj-ea"/>
                <a:ea typeface="+mj-ea"/>
              </a:rPr>
              <a:t>在线课程阶段可节省在国外生活费支出</a:t>
            </a:r>
            <a:endParaRPr lang="en-US" altLang="zh-CN" sz="1800" b="1" dirty="0" smtClean="0">
              <a:latin typeface="+mj-ea"/>
              <a:ea typeface="+mj-ea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1800" b="1" dirty="0" smtClean="0">
                <a:latin typeface="+mj-ea"/>
                <a:ea typeface="+mj-ea"/>
              </a:rPr>
              <a:t>学校校友会在疫情期间为国际学生提供在线交流</a:t>
            </a:r>
            <a:endParaRPr lang="en-US" altLang="zh-CN" sz="1800" b="1" dirty="0" smtClean="0">
              <a:latin typeface="+mj-ea"/>
              <a:ea typeface="+mj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19/08/2015</a:t>
            </a:r>
            <a:endParaRPr lang="fr-FR" dirty="0"/>
          </a:p>
        </p:txBody>
      </p:sp>
      <p:sp>
        <p:nvSpPr>
          <p:cNvPr id="5" name="矩形 4"/>
          <p:cNvSpPr/>
          <p:nvPr/>
        </p:nvSpPr>
        <p:spPr>
          <a:xfrm>
            <a:off x="467829" y="692886"/>
            <a:ext cx="6912287" cy="107721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zh-CN" altLang="en-US" sz="3200" b="1" dirty="0" smtClean="0">
                <a:latin typeface="+mj-ea"/>
              </a:rPr>
              <a:t>疫情下，</a:t>
            </a:r>
            <a:endParaRPr lang="en-US" altLang="zh-CN" sz="3200" b="1" dirty="0" smtClean="0">
              <a:latin typeface="+mj-ea"/>
            </a:endParaRPr>
          </a:p>
          <a:p>
            <a:r>
              <a:rPr lang="zh-CN" altLang="en-US" sz="3200" b="1" dirty="0" smtClean="0">
                <a:latin typeface="+mj-ea"/>
              </a:rPr>
              <a:t>我校将提供在线授课：</a:t>
            </a:r>
            <a:endParaRPr lang="zh-CN" alt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2"/>
          <p:cNvSpPr>
            <a:spLocks noChangeArrowheads="1"/>
          </p:cNvSpPr>
          <p:nvPr/>
        </p:nvSpPr>
        <p:spPr bwMode="auto">
          <a:xfrm>
            <a:off x="3092450" y="994410"/>
            <a:ext cx="6212205" cy="54190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zh-CN" altLang="en-US" sz="1400" dirty="0">
              <a:latin typeface="Calibri" panose="020F0502020204030204" charset="0"/>
              <a:sym typeface="宋体" panose="02010600030101010101" pitchFamily="2" charset="-12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zh-CN" altLang="en-US" dirty="0">
              <a:latin typeface="Calibri" panose="020F0502020204030204" charset="0"/>
              <a:sym typeface="宋体" panose="02010600030101010101" pitchFamily="2" charset="-12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zh-CN" altLang="en-US" sz="3200" dirty="0">
              <a:latin typeface="Calibri" panose="020F0502020204030204" charset="0"/>
              <a:sym typeface="宋体" panose="02010600030101010101" pitchFamily="2" charset="-122"/>
            </a:endParaRPr>
          </a:p>
        </p:txBody>
      </p:sp>
      <p:sp>
        <p:nvSpPr>
          <p:cNvPr id="20489" name="Rectangle 5"/>
          <p:cNvSpPr>
            <a:spLocks noChangeArrowheads="1"/>
          </p:cNvSpPr>
          <p:nvPr/>
        </p:nvSpPr>
        <p:spPr bwMode="auto">
          <a:xfrm>
            <a:off x="394335" y="93345"/>
            <a:ext cx="7797800" cy="5435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en-US" altLang="zh-CN" sz="2800" b="1" dirty="0" smtClean="0">
                <a:solidFill>
                  <a:srgbClr val="9966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MS PGothic" panose="020B0600070205080204" pitchFamily="34" charset="-128"/>
              </a:rPr>
              <a:t>MSc</a:t>
            </a:r>
            <a:r>
              <a:rPr lang="zh-CN" altLang="en-US" sz="2800" b="1" dirty="0" smtClean="0">
                <a:solidFill>
                  <a:srgbClr val="9966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MS PGothic" panose="020B0600070205080204" pitchFamily="34" charset="-128"/>
              </a:rPr>
              <a:t>专业清单</a:t>
            </a:r>
            <a:endParaRPr lang="zh-CN" altLang="en-US" sz="2800" b="1" dirty="0" smtClean="0">
              <a:solidFill>
                <a:srgbClr val="9966FF"/>
              </a:solidFill>
              <a:latin typeface="楷体" panose="02010609060101010101" pitchFamily="49" charset="-122"/>
              <a:ea typeface="楷体" panose="02010609060101010101" pitchFamily="49" charset="-122"/>
              <a:sym typeface="MS PGothic" panose="020B0600070205080204" pitchFamily="34" charset="-128"/>
            </a:endParaRPr>
          </a:p>
        </p:txBody>
      </p:sp>
      <p:pic>
        <p:nvPicPr>
          <p:cNvPr id="11" name="图片 10" descr="u=2648901259,1605210518&amp;fm=23&amp;gp=0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72720" y="3735705"/>
            <a:ext cx="2133600" cy="2019300"/>
          </a:xfrm>
          <a:prstGeom prst="rect">
            <a:avLst/>
          </a:prstGeom>
        </p:spPr>
      </p:pic>
      <p:pic>
        <p:nvPicPr>
          <p:cNvPr id="12" name="图片 11" descr="b08d12c0777411e3954e1212845d30a6_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720" y="1350645"/>
            <a:ext cx="2133600" cy="2018030"/>
          </a:xfrm>
          <a:prstGeom prst="rect">
            <a:avLst/>
          </a:prstGeom>
        </p:spPr>
      </p:pic>
      <p:graphicFrame>
        <p:nvGraphicFramePr>
          <p:cNvPr id="2" name="表格 1"/>
          <p:cNvGraphicFramePr/>
          <p:nvPr>
            <p:custDataLst>
              <p:tags r:id="rId3"/>
            </p:custDataLst>
          </p:nvPr>
        </p:nvGraphicFramePr>
        <p:xfrm>
          <a:off x="2432685" y="636905"/>
          <a:ext cx="5469255" cy="56191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7670"/>
                <a:gridCol w="3794125"/>
                <a:gridCol w="1267460"/>
              </a:tblGrid>
              <a:tr h="4267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zh-CN" altLang="en-US" sz="1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Programme</a:t>
                      </a:r>
                      <a:endParaRPr lang="en-US" altLang="zh-CN" sz="1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Teaching language</a:t>
                      </a:r>
                      <a:endParaRPr lang="en-US" altLang="zh-CN" sz="1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83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MSc</a:t>
                      </a:r>
                      <a:endParaRPr lang="en-US" altLang="zh-CN" sz="12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200" b="0"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International Accounting, Management Control and Auditing</a:t>
                      </a:r>
                      <a:endParaRPr lang="en-US" altLang="zh-CN" sz="1200" b="0">
                        <a:latin typeface="Times New Roman" panose="0202060305040502030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 b="0"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English</a:t>
                      </a:r>
                      <a:endParaRPr lang="en-US" altLang="zh-CN" sz="1200" b="0">
                        <a:latin typeface="Times New Roman" panose="0202060305040502030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1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MSc</a:t>
                      </a:r>
                      <a:endParaRPr lang="en-US" altLang="zh-CN" sz="12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200" b="0"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International Negotiation and Business development</a:t>
                      </a:r>
                      <a:endParaRPr lang="en-US" altLang="zh-CN" sz="1200" b="0">
                        <a:latin typeface="Times New Roman" panose="0202060305040502030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 b="0"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English</a:t>
                      </a:r>
                      <a:endParaRPr lang="en-US" altLang="zh-CN" sz="1200" b="0">
                        <a:latin typeface="Times New Roman" panose="0202060305040502030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MSc</a:t>
                      </a:r>
                      <a:endParaRPr lang="en-US" altLang="zh-CN" sz="12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200" b="0"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Supply Chain Management</a:t>
                      </a:r>
                      <a:endParaRPr lang="en-US" altLang="zh-CN" sz="1200" b="0">
                        <a:latin typeface="Times New Roman" panose="0202060305040502030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 b="0"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English</a:t>
                      </a:r>
                      <a:endParaRPr lang="en-US" altLang="zh-CN" sz="1200" b="0">
                        <a:latin typeface="Times New Roman" panose="0202060305040502030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7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MSc</a:t>
                      </a:r>
                      <a:endParaRPr lang="en-US" altLang="zh-CN" sz="12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200" b="0"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International Finance</a:t>
                      </a:r>
                      <a:r>
                        <a:rPr lang="en-US" altLang="zh-CN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  </a:t>
                      </a:r>
                      <a:endParaRPr lang="en-US" altLang="zh-CN" sz="1200" b="0">
                        <a:latin typeface="Times New Roman" panose="0202060305040502030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 b="0"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English</a:t>
                      </a:r>
                      <a:endParaRPr lang="en-US" altLang="zh-CN" sz="1200" b="0">
                        <a:latin typeface="Times New Roman" panose="0202060305040502030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MSc</a:t>
                      </a:r>
                      <a:endParaRPr lang="en-US" altLang="zh-CN" sz="12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200" b="0"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Financial Data Intelligence</a:t>
                      </a:r>
                      <a:endParaRPr lang="en-US" altLang="zh-CN" sz="1200" b="0">
                        <a:latin typeface="Times New Roman" panose="0202060305040502030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 b="0"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English</a:t>
                      </a:r>
                      <a:endParaRPr lang="en-US" altLang="zh-CN" sz="1200" b="0">
                        <a:latin typeface="Times New Roman" panose="0202060305040502030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749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MSc</a:t>
                      </a:r>
                      <a:endParaRPr lang="en-US" altLang="zh-CN" sz="12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200" b="0"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Sports and Tourism Management</a:t>
                      </a:r>
                      <a:endParaRPr lang="en-US" altLang="zh-CN" sz="1200" b="0">
                        <a:latin typeface="Times New Roman" panose="0202060305040502030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 b="0"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English</a:t>
                      </a:r>
                      <a:endParaRPr lang="en-US" altLang="zh-CN" sz="1200" b="0">
                        <a:latin typeface="Times New Roman" panose="0202060305040502030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MSc</a:t>
                      </a:r>
                      <a:endParaRPr lang="en-US" altLang="zh-CN" sz="12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200" b="0"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Strategic and Digital Marketing</a:t>
                      </a:r>
                      <a:endParaRPr lang="en-US" altLang="zh-CN" sz="1200" b="0">
                        <a:latin typeface="Times New Roman" panose="0202060305040502030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 b="0"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English</a:t>
                      </a:r>
                      <a:endParaRPr lang="en-US" altLang="zh-CN" sz="1200" b="0">
                        <a:latin typeface="Times New Roman" panose="0202060305040502030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MSc</a:t>
                      </a:r>
                      <a:endParaRPr lang="en-US" altLang="zh-CN" sz="12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200" b="0"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International Human Resource Management</a:t>
                      </a:r>
                      <a:endParaRPr lang="en-US" altLang="zh-CN" sz="1200" b="0">
                        <a:latin typeface="Times New Roman" panose="0202060305040502030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 b="0"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English</a:t>
                      </a:r>
                      <a:endParaRPr lang="en-US" altLang="zh-CN" sz="1200" b="0">
                        <a:latin typeface="Times New Roman" panose="0202060305040502030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MSc</a:t>
                      </a:r>
                      <a:endParaRPr lang="en-US" altLang="zh-CN" sz="12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200" b="0"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Sustainable-Management&amp;Eco-Innovation</a:t>
                      </a:r>
                      <a:endParaRPr lang="en-US" altLang="zh-CN" sz="1200" b="0">
                        <a:latin typeface="Times New Roman" panose="0202060305040502030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 b="0"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English</a:t>
                      </a:r>
                      <a:r>
                        <a:rPr lang="zh-CN" altLang="en-US" sz="1200" b="0"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（与雷恩环境学院合作）</a:t>
                      </a:r>
                      <a:endParaRPr lang="zh-CN" altLang="en-US" sz="1200" b="0">
                        <a:latin typeface="Times New Roman" panose="0202060305040502030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MSc</a:t>
                      </a:r>
                      <a:endParaRPr lang="en-US" altLang="zh-CN" sz="12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200" b="0"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Data&amp;Business Analytics</a:t>
                      </a:r>
                      <a:endParaRPr lang="en-US" altLang="zh-CN" sz="1200" b="0">
                        <a:latin typeface="Times New Roman" panose="0202060305040502030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 b="0"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English</a:t>
                      </a:r>
                      <a:endParaRPr lang="en-US" altLang="zh-CN" sz="1200" b="0">
                        <a:latin typeface="Times New Roman" panose="0202060305040502030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1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MSc</a:t>
                      </a:r>
                      <a:endParaRPr lang="en-US" altLang="zh-CN" sz="12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200" b="0"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International Luxury&amp;Brand Management</a:t>
                      </a:r>
                      <a:r>
                        <a:rPr lang="zh-CN" altLang="en-US" sz="1200" b="0"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</a:t>
                      </a:r>
                      <a:r>
                        <a:rPr lang="en-US" altLang="zh-CN" sz="1200" b="0"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September&amp;January</a:t>
                      </a:r>
                      <a:r>
                        <a:rPr lang="zh-CN" altLang="en-US" sz="1200" b="0"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）</a:t>
                      </a:r>
                      <a:endParaRPr lang="zh-CN" altLang="en-US" sz="1200" b="0">
                        <a:latin typeface="Times New Roman" panose="0202060305040502030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 b="0"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English</a:t>
                      </a:r>
                      <a:endParaRPr lang="en-US" altLang="zh-CN" sz="1200" b="0">
                        <a:latin typeface="Times New Roman" panose="0202060305040502030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83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MSc</a:t>
                      </a:r>
                      <a:endParaRPr lang="en-US" altLang="zh-CN" sz="12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200" b="0"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Global Business Management</a:t>
                      </a:r>
                      <a:r>
                        <a:rPr lang="zh-CN" altLang="en-US" sz="1200" b="0"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</a:t>
                      </a:r>
                      <a:r>
                        <a:rPr lang="en-US" altLang="zh-CN" sz="1200" b="0"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September&amp;January</a:t>
                      </a:r>
                      <a:r>
                        <a:rPr lang="zh-CN" altLang="en-US" sz="1200" b="0"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）</a:t>
                      </a:r>
                      <a:endParaRPr lang="zh-CN" altLang="en-US" sz="1200" b="0">
                        <a:latin typeface="Times New Roman" panose="0202060305040502030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 b="0"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English</a:t>
                      </a:r>
                      <a:endParaRPr lang="en-US" altLang="zh-CN" sz="1200" b="0">
                        <a:latin typeface="Times New Roman" panose="0202060305040502030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1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MSc</a:t>
                      </a:r>
                      <a:endParaRPr lang="en-US" altLang="zh-CN" sz="12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200" b="0"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Innovation&amp;Entrepreneurship</a:t>
                      </a:r>
                      <a:endParaRPr lang="en-US" altLang="zh-CN" sz="1200" b="0">
                        <a:latin typeface="Times New Roman" panose="0202060305040502030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 b="0"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English&amp;French(</a:t>
                      </a:r>
                      <a:r>
                        <a:rPr lang="zh-CN" altLang="en-US" sz="1200" b="0"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与</a:t>
                      </a:r>
                      <a:r>
                        <a:rPr lang="en-US" altLang="zh-CN" sz="1200" b="0"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INSA-法国国立应用科学学院 </a:t>
                      </a:r>
                      <a:r>
                        <a:rPr lang="zh-CN" altLang="en-US" sz="1200" b="0"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合作</a:t>
                      </a:r>
                      <a:r>
                        <a:rPr lang="en-US" altLang="zh-CN" sz="1200" b="0"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)</a:t>
                      </a:r>
                      <a:endParaRPr lang="en-US" altLang="zh-CN" sz="1200" b="0">
                        <a:latin typeface="Times New Roman" panose="0202060305040502030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83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MSc</a:t>
                      </a:r>
                      <a:endParaRPr lang="en-US" altLang="zh-CN" sz="12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200" b="0"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Creative Project Management Culture &amp; Design</a:t>
                      </a:r>
                      <a:endParaRPr lang="en-US" altLang="zh-CN" sz="1200" b="0">
                        <a:latin typeface="Times New Roman" panose="0202060305040502030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 b="0"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English&amp;French</a:t>
                      </a:r>
                      <a:endParaRPr lang="en-US" altLang="zh-CN" sz="1200" b="0">
                        <a:latin typeface="Times New Roman" panose="0202060305040502030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MSc</a:t>
                      </a:r>
                      <a:endParaRPr lang="en-US" altLang="zh-CN" sz="12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200" b="0"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International Management</a:t>
                      </a:r>
                      <a:r>
                        <a:rPr lang="zh-CN" altLang="en-US" sz="1200" b="0"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</a:t>
                      </a:r>
                      <a:r>
                        <a:rPr lang="en-US" altLang="zh-CN" sz="1200" b="0"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choose 1</a:t>
                      </a:r>
                      <a:r>
                        <a:rPr lang="zh-CN" altLang="en-US" sz="1200" b="0"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）</a:t>
                      </a:r>
                      <a:r>
                        <a:rPr lang="zh-CN" altLang="en-US" sz="1200" b="1"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</a:t>
                      </a:r>
                      <a:r>
                        <a:rPr lang="en-US" altLang="zh-CN" sz="1200" b="1"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Only January</a:t>
                      </a:r>
                      <a:r>
                        <a:rPr lang="zh-CN" altLang="en-US" sz="1200" b="1"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）</a:t>
                      </a:r>
                      <a:r>
                        <a:rPr lang="zh-CN" alt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zh-CN" sz="1200" b="0"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◆Finance</a:t>
                      </a:r>
                      <a:r>
                        <a:rPr lang="en-US" altLang="zh-CN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 </a:t>
                      </a:r>
                      <a:r>
                        <a:rPr lang="en-US" altLang="zh-CN" sz="1200" b="0"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◆Marketing ◆</a:t>
                      </a:r>
                      <a:r>
                        <a:rPr lang="en-US" altLang="zh-CN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zh-CN" sz="1200" b="0"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Human Resource◆Supply Chain</a:t>
                      </a:r>
                      <a:r>
                        <a:rPr lang="en-US" altLang="zh-CN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 </a:t>
                      </a:r>
                      <a:r>
                        <a:rPr lang="en-US" altLang="zh-CN" sz="1200" b="0"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◆Innovation Management</a:t>
                      </a:r>
                      <a:r>
                        <a:rPr lang="en-US" altLang="zh-CN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altLang="zh-CN" sz="1200" b="0"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◆Digital Marketing</a:t>
                      </a:r>
                      <a:endParaRPr lang="zh-CN" altLang="en-US" sz="1200" b="0">
                        <a:latin typeface="Times New Roman" panose="0202060305040502030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200" b="0"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English</a:t>
                      </a:r>
                      <a:endParaRPr lang="en-US" altLang="zh-CN" sz="1200" b="0">
                        <a:latin typeface="Times New Roman" panose="0202060305040502030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矩形 5"/>
          <p:cNvSpPr>
            <a:spLocks noChangeArrowheads="1"/>
          </p:cNvSpPr>
          <p:nvPr/>
        </p:nvSpPr>
        <p:spPr bwMode="auto">
          <a:xfrm>
            <a:off x="2000250" y="785813"/>
            <a:ext cx="5214938" cy="7699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 sz="4400">
              <a:solidFill>
                <a:srgbClr val="000000"/>
              </a:solidFill>
              <a:latin typeface="Calibri" panose="020F0502020204030204" charset="0"/>
              <a:sym typeface="宋体" panose="02010600030101010101" pitchFamily="2" charset="-122"/>
            </a:endParaRPr>
          </a:p>
        </p:txBody>
      </p:sp>
      <p:sp>
        <p:nvSpPr>
          <p:cNvPr id="23558" name="Rectangle 2"/>
          <p:cNvSpPr>
            <a:spLocks noChangeArrowheads="1"/>
          </p:cNvSpPr>
          <p:nvPr/>
        </p:nvSpPr>
        <p:spPr bwMode="auto">
          <a:xfrm>
            <a:off x="1214414" y="142852"/>
            <a:ext cx="7929586" cy="5357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zh-CN" altLang="en-US" sz="2800" dirty="0">
              <a:latin typeface="Calibri" panose="020F0502020204030204" charset="0"/>
              <a:sym typeface="MS PGothic" panose="020B0600070205080204" pitchFamily="34" charset="-128"/>
            </a:endParaRPr>
          </a:p>
          <a:p>
            <a:pPr marL="1236980" lvl="2" indent="-22733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1400" dirty="0" smtClean="0"/>
              <a:t>    </a:t>
            </a:r>
            <a:endParaRPr lang="zh-CN" altLang="en-US" sz="1600" dirty="0">
              <a:latin typeface="Calibri" panose="020F0502020204030204" charset="0"/>
              <a:ea typeface="MS PGothic" panose="020B0600070205080204" pitchFamily="34" charset="-128"/>
              <a:sym typeface="MS PGothic" panose="020B0600070205080204" pitchFamily="34" charset="-128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zh-CN" altLang="en-US" sz="1400" b="1" dirty="0">
              <a:latin typeface="Calibri" panose="020F0502020204030204" charset="0"/>
              <a:ea typeface="MS PGothic" panose="020B0600070205080204" pitchFamily="34" charset="-128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zh-CN" altLang="en-US" sz="1900" dirty="0">
              <a:latin typeface="Calibri" panose="020F0502020204030204" charset="0"/>
              <a:ea typeface="MS PGothic" panose="020B0600070205080204" pitchFamily="34" charset="-128"/>
              <a:sym typeface="MS PGothic" panose="020B0600070205080204" pitchFamily="34" charset="-128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zh-CN" altLang="en-US" sz="2200" dirty="0">
              <a:latin typeface="Calibri" panose="020F0502020204030204" charset="0"/>
              <a:ea typeface="MS PGothic" panose="020B0600070205080204" pitchFamily="34" charset="-128"/>
              <a:sym typeface="MS PGothic" panose="020B0600070205080204" pitchFamily="34" charset="-128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zh-CN" altLang="en-US" sz="2200" dirty="0">
              <a:latin typeface="Calibri" panose="020F0502020204030204" charset="0"/>
              <a:sym typeface="宋体" panose="02010600030101010101" pitchFamily="2" charset="-122"/>
            </a:endParaRPr>
          </a:p>
        </p:txBody>
      </p:sp>
      <p:sp>
        <p:nvSpPr>
          <p:cNvPr id="23560" name="Rectangle 4"/>
          <p:cNvSpPr>
            <a:spLocks noChangeArrowheads="1"/>
          </p:cNvSpPr>
          <p:nvPr/>
        </p:nvSpPr>
        <p:spPr bwMode="auto">
          <a:xfrm>
            <a:off x="1468120" y="465455"/>
            <a:ext cx="5893435" cy="8483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br>
              <a:rPr lang="zh-CN" altLang="en-US" sz="2800" b="1" dirty="0">
                <a:solidFill>
                  <a:srgbClr val="9966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 Black" panose="020B0A04020102020204" pitchFamily="34" charset="0"/>
              </a:rPr>
            </a:br>
            <a:r>
              <a:rPr lang="zh-CN" altLang="en-US" sz="2800" b="1" dirty="0" smtClean="0">
                <a:solidFill>
                  <a:srgbClr val="9966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Calibri" panose="020F0502020204030204" charset="0"/>
              </a:rPr>
              <a:t>申请注意事项</a:t>
            </a:r>
            <a:endParaRPr lang="zh-CN" altLang="en-US" sz="2800" b="1" dirty="0">
              <a:solidFill>
                <a:srgbClr val="9966FF"/>
              </a:solidFill>
              <a:latin typeface="楷体" panose="02010609060101010101" pitchFamily="49" charset="-122"/>
              <a:ea typeface="楷体" panose="02010609060101010101" pitchFamily="49" charset="-122"/>
              <a:sym typeface="MS PGothic" panose="020B0600070205080204" pitchFamily="34" charset="-128"/>
            </a:endParaRPr>
          </a:p>
          <a:p>
            <a:pPr algn="ctr"/>
            <a:br>
              <a:rPr lang="zh-CN" altLang="en-US" sz="2800" b="1" dirty="0">
                <a:solidFill>
                  <a:srgbClr val="9966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Calibri" panose="020F0502020204030204" charset="0"/>
              </a:rPr>
            </a:br>
            <a:endParaRPr lang="zh-CN" altLang="en-US" sz="2800" b="1" dirty="0">
              <a:solidFill>
                <a:srgbClr val="9966FF"/>
              </a:solidFill>
              <a:latin typeface="楷体" panose="02010609060101010101" pitchFamily="49" charset="-122"/>
              <a:ea typeface="楷体" panose="02010609060101010101" pitchFamily="49" charset="-122"/>
              <a:sym typeface="MS PGothic" panose="020B0600070205080204" pitchFamily="34" charset="-128"/>
            </a:endParaRPr>
          </a:p>
        </p:txBody>
      </p:sp>
      <p:pic>
        <p:nvPicPr>
          <p:cNvPr id="9" name="Picture 3" descr="IMG_584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51820" y="1628925"/>
            <a:ext cx="2286000" cy="1751965"/>
          </a:xfrm>
          <a:prstGeom prst="rect">
            <a:avLst/>
          </a:prstGeom>
          <a:noFill/>
          <a:ln w="19050" cap="rnd">
            <a:solidFill>
              <a:srgbClr val="000080"/>
            </a:solidFill>
            <a:prstDash val="sysDot"/>
            <a:miter lim="800000"/>
            <a:headEnd/>
            <a:tailEnd/>
          </a:ln>
        </p:spPr>
      </p:pic>
      <p:pic>
        <p:nvPicPr>
          <p:cNvPr id="11" name="Picture 4" descr="IMG_57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820" y="3789015"/>
            <a:ext cx="2286000" cy="1694815"/>
          </a:xfrm>
          <a:prstGeom prst="rect">
            <a:avLst/>
          </a:prstGeom>
          <a:noFill/>
          <a:ln w="19050" cap="rnd">
            <a:solidFill>
              <a:srgbClr val="000099"/>
            </a:solidFill>
            <a:prstDash val="sysDot"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627919" y="1268910"/>
            <a:ext cx="6286544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1600" dirty="0" smtClean="0"/>
              <a:t>－ 申请时间：提前一年接受申请，开学</a:t>
            </a:r>
            <a:r>
              <a:rPr lang="en-US" altLang="zh-CN" sz="1600" dirty="0" smtClean="0"/>
              <a:t>2</a:t>
            </a:r>
            <a:r>
              <a:rPr lang="zh-CN" altLang="en-US" sz="1600" dirty="0" smtClean="0"/>
              <a:t>季。滚动申请制，建议国际生尽早申请。</a:t>
            </a:r>
            <a:endParaRPr lang="en-US" altLang="zh-CN" sz="16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1600" dirty="0" smtClean="0"/>
              <a:t>     9</a:t>
            </a:r>
            <a:r>
              <a:rPr lang="zh-CN" altLang="en-US" sz="1600" dirty="0" smtClean="0"/>
              <a:t>月秋季入学：截止至当年的</a:t>
            </a:r>
            <a:r>
              <a:rPr lang="en-US" altLang="zh-CN" sz="1600" dirty="0" smtClean="0"/>
              <a:t>6</a:t>
            </a:r>
            <a:r>
              <a:rPr lang="zh-CN" altLang="en-US" sz="1600" dirty="0" smtClean="0"/>
              <a:t>月底</a:t>
            </a:r>
            <a:endParaRPr lang="en-US" altLang="zh-CN" sz="16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1600" dirty="0" smtClean="0"/>
              <a:t>     1</a:t>
            </a:r>
            <a:r>
              <a:rPr lang="zh-CN" altLang="en-US" sz="1600" dirty="0" smtClean="0"/>
              <a:t>月春季入学：截止至上年的</a:t>
            </a:r>
            <a:r>
              <a:rPr lang="en-US" altLang="zh-CN" sz="1600" dirty="0" smtClean="0"/>
              <a:t>11</a:t>
            </a:r>
            <a:r>
              <a:rPr lang="zh-CN" altLang="en-US" sz="1600" dirty="0" smtClean="0"/>
              <a:t>月中</a:t>
            </a:r>
            <a:endParaRPr lang="zh-CN" altLang="en-US" sz="16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1600" dirty="0" smtClean="0"/>
              <a:t>－ 申请资料（英文）： 提交至雷恩商学院上海办事处进行审核</a:t>
            </a:r>
            <a:endParaRPr lang="zh-CN" altLang="en-US" sz="16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1600" dirty="0" smtClean="0"/>
              <a:t>    个人简历；大学成绩单；申请表；推荐人信息，申请费</a:t>
            </a:r>
            <a:r>
              <a:rPr lang="en-US" altLang="zh-CN" sz="1600" dirty="0" smtClean="0"/>
              <a:t>90</a:t>
            </a:r>
            <a:r>
              <a:rPr lang="zh-CN" altLang="en-US" sz="1600" dirty="0" smtClean="0"/>
              <a:t>欧</a:t>
            </a:r>
            <a:endParaRPr lang="zh-CN" altLang="en-US" sz="16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1600" dirty="0" smtClean="0"/>
              <a:t>－ 申请流程 ：提交资料后进行网络面试，系主任评估，出录取结果</a:t>
            </a:r>
            <a:endParaRPr lang="zh-CN" altLang="en-US" sz="16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1600" dirty="0" smtClean="0"/>
              <a:t>－ 英语成绩 ：</a:t>
            </a:r>
            <a:r>
              <a:rPr sz="1600" b="1" dirty="0" smtClean="0">
                <a:sym typeface="+mn-ea"/>
              </a:rPr>
              <a:t>TOEFL ibt &gt; 80 or TOEIC &gt; 750 or IELTS &gt; 6.</a:t>
            </a:r>
            <a:r>
              <a:rPr lang="en-US" sz="1600" b="1" dirty="0" smtClean="0">
                <a:sym typeface="+mn-ea"/>
              </a:rPr>
              <a:t>0</a:t>
            </a:r>
            <a:r>
              <a:rPr sz="1600" b="1" dirty="0" smtClean="0">
                <a:sym typeface="+mn-ea"/>
              </a:rPr>
              <a:t> </a:t>
            </a:r>
            <a:endParaRPr sz="1600" b="1" dirty="0" smtClean="0">
              <a:sym typeface="+mn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1600" dirty="0" smtClean="0"/>
              <a:t>－ 申请奖学金 ：入学前减免学费 </a:t>
            </a:r>
            <a:r>
              <a:rPr lang="en-US" altLang="zh-CN" sz="1600" dirty="0" smtClean="0"/>
              <a:t>1000</a:t>
            </a:r>
            <a:r>
              <a:rPr lang="zh-CN" altLang="en-US" sz="1600" dirty="0" smtClean="0"/>
              <a:t>～</a:t>
            </a:r>
            <a:r>
              <a:rPr lang="en-US" altLang="zh-CN" sz="1600" dirty="0" smtClean="0"/>
              <a:t>6000 </a:t>
            </a:r>
            <a:r>
              <a:rPr lang="zh-CN" altLang="en-US" sz="1600" dirty="0" smtClean="0"/>
              <a:t>欧元；入学后也可申请相应奖学金</a:t>
            </a:r>
            <a:endParaRPr lang="zh-CN" altLang="en-US" sz="16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1600" dirty="0" smtClean="0"/>
              <a:t>－ 部分学生入学前需参加商务管理强化必修课</a:t>
            </a:r>
            <a:endParaRPr lang="zh-CN" altLang="en-US" sz="1600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矩形 5"/>
          <p:cNvSpPr>
            <a:spLocks noChangeArrowheads="1"/>
          </p:cNvSpPr>
          <p:nvPr/>
        </p:nvSpPr>
        <p:spPr bwMode="auto">
          <a:xfrm>
            <a:off x="2000250" y="785813"/>
            <a:ext cx="5214938" cy="7699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 sz="4400">
              <a:solidFill>
                <a:srgbClr val="000000"/>
              </a:solidFill>
              <a:latin typeface="Calibri" panose="020F0502020204030204" charset="0"/>
              <a:sym typeface="宋体" panose="02010600030101010101" pitchFamily="2" charset="-122"/>
            </a:endParaRPr>
          </a:p>
        </p:txBody>
      </p:sp>
      <p:sp>
        <p:nvSpPr>
          <p:cNvPr id="28678" name="Rectangle 2"/>
          <p:cNvSpPr>
            <a:spLocks noChangeArrowheads="1"/>
          </p:cNvSpPr>
          <p:nvPr/>
        </p:nvSpPr>
        <p:spPr bwMode="auto">
          <a:xfrm>
            <a:off x="395826" y="764889"/>
            <a:ext cx="3886756" cy="7124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r>
              <a:rPr lang="zh-CN" altLang="en-US" sz="2400" b="1" dirty="0">
                <a:solidFill>
                  <a:srgbClr val="A6A6A6"/>
                </a:solidFill>
                <a:latin typeface="Calibri" panose="020F0502020204030204" charset="0"/>
                <a:sym typeface="宋体" panose="02010600030101010101" pitchFamily="2" charset="-122"/>
              </a:rPr>
              <a:t>中国办公室联络方式</a:t>
            </a:r>
            <a:br>
              <a:rPr lang="zh-CN" altLang="en-US" sz="2800" b="1" dirty="0">
                <a:solidFill>
                  <a:srgbClr val="A6A6A6"/>
                </a:solidFill>
                <a:latin typeface="Calibri" panose="020F0502020204030204" charset="0"/>
                <a:sym typeface="宋体" panose="02010600030101010101" pitchFamily="2" charset="-122"/>
              </a:rPr>
            </a:br>
            <a:endParaRPr lang="zh-CN" altLang="en-US" sz="2800" b="1" dirty="0">
              <a:solidFill>
                <a:srgbClr val="A6A6A6"/>
              </a:solidFill>
              <a:latin typeface="Calibri" panose="020F0502020204030204" charset="0"/>
              <a:sym typeface="宋体" panose="02010600030101010101" pitchFamily="2" charset="-122"/>
            </a:endParaRPr>
          </a:p>
        </p:txBody>
      </p:sp>
      <p:sp>
        <p:nvSpPr>
          <p:cNvPr id="28679" name="Rectangle 3"/>
          <p:cNvSpPr>
            <a:spLocks noChangeArrowheads="1"/>
          </p:cNvSpPr>
          <p:nvPr/>
        </p:nvSpPr>
        <p:spPr bwMode="auto">
          <a:xfrm>
            <a:off x="179817" y="1268910"/>
            <a:ext cx="4032549" cy="46081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lvl="1" algn="ctr">
              <a:lnSpc>
                <a:spcPct val="80000"/>
              </a:lnSpc>
              <a:spcBef>
                <a:spcPct val="20000"/>
              </a:spcBef>
              <a:buSzPct val="50000"/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9966FF"/>
                </a:solidFill>
                <a:latin typeface="Calibri" panose="020F0502020204030204" charset="0"/>
                <a:sym typeface="宋体" panose="02010600030101010101" pitchFamily="2" charset="-122"/>
              </a:rPr>
              <a:t>Ms. Anna ZHU</a:t>
            </a:r>
            <a:endParaRPr lang="en-US" altLang="zh-CN" dirty="0">
              <a:solidFill>
                <a:srgbClr val="898989"/>
              </a:solidFill>
              <a:latin typeface="Calibri" panose="020F0502020204030204" charset="0"/>
              <a:sym typeface="宋体" panose="02010600030101010101" pitchFamily="2" charset="-122"/>
            </a:endParaRPr>
          </a:p>
          <a:p>
            <a:pPr lvl="1" algn="ctr">
              <a:lnSpc>
                <a:spcPct val="80000"/>
              </a:lnSpc>
              <a:spcBef>
                <a:spcPct val="20000"/>
              </a:spcBef>
              <a:buSzPct val="50000"/>
              <a:buFont typeface="Wingdings" panose="05000000000000000000" pitchFamily="2" charset="2"/>
              <a:buNone/>
            </a:pPr>
            <a:r>
              <a:rPr lang="en-US" altLang="zh-CN" dirty="0">
                <a:solidFill>
                  <a:srgbClr val="898989"/>
                </a:solidFill>
                <a:latin typeface="Calibri" panose="020F0502020204030204" charset="0"/>
                <a:sym typeface="宋体" panose="02010600030101010101" pitchFamily="2" charset="-122"/>
              </a:rPr>
              <a:t> </a:t>
            </a:r>
            <a:r>
              <a:rPr lang="en-US" altLang="zh-CN" dirty="0">
                <a:solidFill>
                  <a:srgbClr val="898989"/>
                </a:solidFill>
                <a:sym typeface="宋体" panose="02010600030101010101" pitchFamily="2" charset="-122"/>
              </a:rPr>
              <a:t>  Mobile: </a:t>
            </a:r>
            <a:r>
              <a:rPr lang="en-US" altLang="zh-CN" dirty="0" smtClean="0">
                <a:solidFill>
                  <a:srgbClr val="898989"/>
                </a:solidFill>
                <a:sym typeface="宋体" panose="02010600030101010101" pitchFamily="2" charset="-122"/>
              </a:rPr>
              <a:t>180</a:t>
            </a:r>
            <a:r>
              <a:rPr lang="en-US" altLang="zh-CN" dirty="0" smtClean="0">
                <a:solidFill>
                  <a:srgbClr val="898989"/>
                </a:solidFill>
              </a:rPr>
              <a:t>-</a:t>
            </a:r>
            <a:r>
              <a:rPr lang="en-US" altLang="zh-CN" dirty="0" smtClean="0">
                <a:solidFill>
                  <a:srgbClr val="898989"/>
                </a:solidFill>
                <a:sym typeface="宋体" panose="02010600030101010101" pitchFamily="2" charset="-122"/>
              </a:rPr>
              <a:t>1771</a:t>
            </a:r>
            <a:r>
              <a:rPr lang="en-US" altLang="zh-CN" dirty="0" smtClean="0">
                <a:solidFill>
                  <a:srgbClr val="898989"/>
                </a:solidFill>
              </a:rPr>
              <a:t>-</a:t>
            </a:r>
            <a:r>
              <a:rPr lang="en-US" altLang="zh-CN" dirty="0" smtClean="0">
                <a:solidFill>
                  <a:srgbClr val="898989"/>
                </a:solidFill>
                <a:sym typeface="宋体" panose="02010600030101010101" pitchFamily="2" charset="-122"/>
              </a:rPr>
              <a:t>1123</a:t>
            </a:r>
            <a:r>
              <a:rPr lang="zh-CN" altLang="en-US" dirty="0" smtClean="0">
                <a:solidFill>
                  <a:srgbClr val="898989"/>
                </a:solidFill>
                <a:sym typeface="宋体" panose="02010600030101010101" pitchFamily="2" charset="-122"/>
              </a:rPr>
              <a:t> </a:t>
            </a:r>
            <a:r>
              <a:rPr lang="zh-CN" altLang="en-US" dirty="0">
                <a:solidFill>
                  <a:srgbClr val="898989"/>
                </a:solidFill>
                <a:sym typeface="宋体" panose="02010600030101010101" pitchFamily="2" charset="-122"/>
              </a:rPr>
              <a:t>/ 021-62764678</a:t>
            </a:r>
            <a:endParaRPr lang="en-US" altLang="zh-CN" dirty="0">
              <a:solidFill>
                <a:srgbClr val="898989"/>
              </a:solidFill>
              <a:sym typeface="宋体" panose="02010600030101010101" pitchFamily="2" charset="-122"/>
            </a:endParaRPr>
          </a:p>
          <a:p>
            <a:pPr lvl="1" algn="ctr">
              <a:lnSpc>
                <a:spcPct val="80000"/>
              </a:lnSpc>
              <a:spcBef>
                <a:spcPct val="20000"/>
              </a:spcBef>
            </a:pPr>
            <a:r>
              <a:rPr lang="en-US" altLang="zh-CN" dirty="0">
                <a:solidFill>
                  <a:srgbClr val="898989"/>
                </a:solidFill>
                <a:sym typeface="宋体" panose="02010600030101010101" pitchFamily="2" charset="-122"/>
              </a:rPr>
              <a:t>         E-mail</a:t>
            </a:r>
            <a:r>
              <a:rPr lang="zh-CN" altLang="en-US" dirty="0">
                <a:solidFill>
                  <a:srgbClr val="898989"/>
                </a:solidFill>
                <a:sym typeface="宋体" panose="02010600030101010101" pitchFamily="2" charset="-122"/>
              </a:rPr>
              <a:t>：</a:t>
            </a:r>
            <a:r>
              <a:rPr lang="en-US" altLang="zh-CN" dirty="0">
                <a:solidFill>
                  <a:srgbClr val="898989"/>
                </a:solidFill>
                <a:sym typeface="宋体" panose="02010600030101010101" pitchFamily="2" charset="-122"/>
              </a:rPr>
              <a:t>zhuanna18@hotmail.com</a:t>
            </a:r>
            <a:endParaRPr lang="zh-CN" altLang="en-US" dirty="0">
              <a:solidFill>
                <a:srgbClr val="898989"/>
              </a:solidFill>
              <a:sym typeface="宋体" panose="02010600030101010101" pitchFamily="2" charset="-122"/>
            </a:endParaRPr>
          </a:p>
          <a:p>
            <a:pPr lvl="1" algn="ctr">
              <a:lnSpc>
                <a:spcPct val="80000"/>
              </a:lnSpc>
              <a:spcBef>
                <a:spcPct val="20000"/>
              </a:spcBef>
              <a:buSzPct val="50000"/>
            </a:pPr>
            <a:endParaRPr lang="zh-CN" altLang="en-US" dirty="0">
              <a:solidFill>
                <a:srgbClr val="898989"/>
              </a:solidFill>
            </a:endParaRPr>
          </a:p>
          <a:p>
            <a:pPr lvl="1" algn="ctr">
              <a:lnSpc>
                <a:spcPct val="80000"/>
              </a:lnSpc>
              <a:spcBef>
                <a:spcPct val="20000"/>
              </a:spcBef>
              <a:buSzPct val="50000"/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9966FF"/>
                </a:solidFill>
                <a:latin typeface="Calibri" panose="020F0502020204030204" charset="0"/>
              </a:rPr>
              <a:t>Ms. Rebecca XIA</a:t>
            </a:r>
            <a:endParaRPr lang="zh-CN" altLang="en-US" dirty="0">
              <a:solidFill>
                <a:srgbClr val="9966FF"/>
              </a:solidFill>
            </a:endParaRPr>
          </a:p>
          <a:p>
            <a:pPr lvl="1" algn="ctr">
              <a:lnSpc>
                <a:spcPct val="80000"/>
              </a:lnSpc>
              <a:spcBef>
                <a:spcPct val="20000"/>
              </a:spcBef>
              <a:buSzPct val="50000"/>
            </a:pPr>
            <a:r>
              <a:rPr lang="en-US" altLang="zh-CN" dirty="0">
                <a:solidFill>
                  <a:srgbClr val="898989"/>
                </a:solidFill>
              </a:rPr>
              <a:t>   Mobile: 137-9541-5523 / 021 – 62761007</a:t>
            </a:r>
            <a:endParaRPr lang="en-US" altLang="zh-CN" dirty="0">
              <a:solidFill>
                <a:srgbClr val="898989"/>
              </a:solidFill>
            </a:endParaRPr>
          </a:p>
          <a:p>
            <a:pPr lvl="1" algn="ctr">
              <a:lnSpc>
                <a:spcPct val="80000"/>
              </a:lnSpc>
              <a:spcBef>
                <a:spcPct val="20000"/>
              </a:spcBef>
              <a:buSzPct val="50000"/>
            </a:pPr>
            <a:r>
              <a:rPr lang="en-US" altLang="zh-CN" dirty="0">
                <a:solidFill>
                  <a:srgbClr val="898989"/>
                </a:solidFill>
                <a:sym typeface="宋体" panose="02010600030101010101" pitchFamily="2" charset="-122"/>
              </a:rPr>
              <a:t>E-mail</a:t>
            </a:r>
            <a:r>
              <a:rPr lang="zh-CN" altLang="en-US" dirty="0">
                <a:solidFill>
                  <a:srgbClr val="898989"/>
                </a:solidFill>
                <a:sym typeface="宋体" panose="02010600030101010101" pitchFamily="2" charset="-122"/>
              </a:rPr>
              <a:t>：</a:t>
            </a:r>
            <a:r>
              <a:rPr lang="en-US" altLang="zh-CN" dirty="0">
                <a:solidFill>
                  <a:srgbClr val="898989"/>
                </a:solidFill>
                <a:sym typeface="宋体" panose="02010600030101010101" pitchFamily="2" charset="-122"/>
              </a:rPr>
              <a:t>xiayw32@163.com</a:t>
            </a:r>
            <a:endParaRPr lang="en-US" altLang="zh-CN" dirty="0">
              <a:solidFill>
                <a:srgbClr val="898989"/>
              </a:solidFill>
              <a:sym typeface="宋体" panose="02010600030101010101" pitchFamily="2" charset="-122"/>
            </a:endParaRPr>
          </a:p>
          <a:p>
            <a:pPr lvl="1" algn="ctr">
              <a:lnSpc>
                <a:spcPct val="80000"/>
              </a:lnSpc>
              <a:spcBef>
                <a:spcPct val="20000"/>
              </a:spcBef>
              <a:buSzPct val="50000"/>
            </a:pPr>
            <a:endParaRPr lang="zh-CN" altLang="en-US" dirty="0">
              <a:solidFill>
                <a:srgbClr val="898989"/>
              </a:solidFill>
              <a:sym typeface="宋体" panose="02010600030101010101" pitchFamily="2" charset="-122"/>
            </a:endParaRPr>
          </a:p>
          <a:p>
            <a:pPr lvl="1" algn="ctr">
              <a:lnSpc>
                <a:spcPct val="80000"/>
              </a:lnSpc>
              <a:spcBef>
                <a:spcPct val="20000"/>
              </a:spcBef>
              <a:buSzPct val="50000"/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9966FF"/>
                </a:solidFill>
                <a:latin typeface="Calibri" panose="020F0502020204030204" charset="0"/>
                <a:sym typeface="+mn-ea"/>
              </a:rPr>
              <a:t>Ms. Sally WANG</a:t>
            </a:r>
            <a:endParaRPr lang="en-US" altLang="zh-CN" dirty="0">
              <a:solidFill>
                <a:srgbClr val="9966FF"/>
              </a:solidFill>
              <a:sym typeface="+mn-ea"/>
            </a:endParaRPr>
          </a:p>
          <a:p>
            <a:pPr lvl="1" algn="ctr">
              <a:lnSpc>
                <a:spcPct val="80000"/>
              </a:lnSpc>
              <a:spcBef>
                <a:spcPct val="20000"/>
              </a:spcBef>
              <a:buSzPct val="50000"/>
            </a:pPr>
            <a:r>
              <a:rPr lang="en-US" altLang="zh-CN" dirty="0">
                <a:solidFill>
                  <a:srgbClr val="898989"/>
                </a:solidFill>
                <a:sym typeface="+mn-ea"/>
              </a:rPr>
              <a:t>   Mobile: 139-1670-4463 / 021 – 62778196</a:t>
            </a:r>
            <a:endParaRPr lang="en-US" altLang="zh-CN" dirty="0">
              <a:solidFill>
                <a:srgbClr val="898989"/>
              </a:solidFill>
            </a:endParaRPr>
          </a:p>
          <a:p>
            <a:pPr lvl="1" algn="ctr">
              <a:lnSpc>
                <a:spcPct val="80000"/>
              </a:lnSpc>
              <a:spcBef>
                <a:spcPct val="20000"/>
              </a:spcBef>
              <a:buSzPct val="50000"/>
            </a:pPr>
            <a:r>
              <a:rPr lang="en-US" altLang="zh-CN" dirty="0">
                <a:solidFill>
                  <a:srgbClr val="898989"/>
                </a:solidFill>
                <a:sym typeface="宋体" panose="02010600030101010101" pitchFamily="2" charset="-122"/>
              </a:rPr>
              <a:t> </a:t>
            </a:r>
            <a:r>
              <a:rPr lang="en-US" altLang="zh-CN" dirty="0" smtClean="0">
                <a:solidFill>
                  <a:srgbClr val="898989"/>
                </a:solidFill>
                <a:sym typeface="宋体" panose="02010600030101010101" pitchFamily="2" charset="-122"/>
              </a:rPr>
              <a:t>E-mail：wangxy076@163.com</a:t>
            </a:r>
            <a:endParaRPr lang="zh-CN" altLang="en-US" dirty="0">
              <a:solidFill>
                <a:srgbClr val="898989"/>
              </a:solidFill>
              <a:sym typeface="宋体" panose="02010600030101010101" pitchFamily="2" charset="-122"/>
            </a:endParaRPr>
          </a:p>
          <a:p>
            <a:pPr lvl="1" algn="ctr">
              <a:lnSpc>
                <a:spcPct val="80000"/>
              </a:lnSpc>
              <a:spcBef>
                <a:spcPct val="20000"/>
              </a:spcBef>
              <a:buSzPct val="50000"/>
              <a:buFont typeface="Wingdings" panose="05000000000000000000" pitchFamily="2" charset="2"/>
              <a:buChar char="Ø"/>
            </a:pPr>
            <a:endParaRPr lang="en-US" altLang="zh-CN" sz="1600" dirty="0" smtClean="0">
              <a:solidFill>
                <a:srgbClr val="898989"/>
              </a:solidFill>
              <a:sym typeface="宋体" panose="02010600030101010101" pitchFamily="2" charset="-122"/>
            </a:endParaRPr>
          </a:p>
          <a:p>
            <a:pPr lvl="1" algn="ctr">
              <a:lnSpc>
                <a:spcPct val="80000"/>
              </a:lnSpc>
              <a:spcBef>
                <a:spcPct val="20000"/>
              </a:spcBef>
              <a:buSzPct val="50000"/>
              <a:buFont typeface="Wingdings" panose="05000000000000000000" pitchFamily="2" charset="2"/>
              <a:buChar char="Ø"/>
            </a:pPr>
            <a:endParaRPr lang="zh-CN" altLang="en-US" sz="1600" dirty="0">
              <a:solidFill>
                <a:srgbClr val="898989"/>
              </a:solidFill>
              <a:sym typeface="宋体" panose="02010600030101010101" pitchFamily="2" charset="-122"/>
            </a:endParaRPr>
          </a:p>
          <a:p>
            <a:pPr lvl="1" algn="ctr">
              <a:lnSpc>
                <a:spcPct val="80000"/>
              </a:lnSpc>
              <a:spcBef>
                <a:spcPct val="20000"/>
              </a:spcBef>
              <a:buSzPct val="50000"/>
              <a:buFont typeface="Wingdings" panose="05000000000000000000" pitchFamily="2" charset="2"/>
              <a:buChar char="Ø"/>
            </a:pPr>
            <a:endParaRPr lang="zh-CN" altLang="en-US" sz="3200" dirty="0">
              <a:solidFill>
                <a:srgbClr val="898989"/>
              </a:solidFill>
              <a:latin typeface="Calibri" panose="020F0502020204030204" charset="0"/>
              <a:sym typeface="宋体" panose="02010600030101010101" pitchFamily="2" charset="-122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355991" y="1268910"/>
            <a:ext cx="4536570" cy="439218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lvl="1" algn="ctr">
              <a:lnSpc>
                <a:spcPct val="80000"/>
              </a:lnSpc>
              <a:spcBef>
                <a:spcPct val="20000"/>
              </a:spcBef>
              <a:buSzPct val="50000"/>
              <a:buFont typeface="Wingdings" panose="05000000000000000000" pitchFamily="2" charset="2"/>
              <a:buChar char="Ø"/>
            </a:pPr>
            <a:endParaRPr lang="zh-CN" altLang="en-US" sz="3200" dirty="0">
              <a:solidFill>
                <a:srgbClr val="898989"/>
              </a:solidFill>
              <a:latin typeface="Calibri" panose="020F0502020204030204" charset="0"/>
              <a:sym typeface="宋体" panose="02010600030101010101" pitchFamily="2" charset="-122"/>
            </a:endParaRPr>
          </a:p>
          <a:p>
            <a:pPr lvl="1" algn="r">
              <a:lnSpc>
                <a:spcPct val="80000"/>
              </a:lnSpc>
              <a:spcBef>
                <a:spcPct val="20000"/>
              </a:spcBef>
              <a:buSzPct val="50000"/>
              <a:buFont typeface="Wingdings" panose="05000000000000000000" pitchFamily="2" charset="2"/>
              <a:buChar char="Ø"/>
            </a:pPr>
            <a:endParaRPr lang="zh-CN" altLang="en-US" sz="3200" dirty="0">
              <a:solidFill>
                <a:srgbClr val="898989"/>
              </a:solidFill>
              <a:latin typeface="Calibri" panose="020F0502020204030204" charset="0"/>
              <a:sym typeface="宋体" panose="02010600030101010101" pitchFamily="2" charset="-122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499997" y="764889"/>
            <a:ext cx="3319126" cy="7124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endParaRPr lang="zh-CN" altLang="en-US" sz="2800" b="1" dirty="0">
              <a:solidFill>
                <a:srgbClr val="A6A6A6"/>
              </a:solidFill>
              <a:latin typeface="Calibri" panose="020F0502020204030204" charset="0"/>
              <a:sym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355991" y="908895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dirty="0" smtClean="0">
                <a:solidFill>
                  <a:srgbClr val="9966FF"/>
                </a:solidFill>
                <a:latin typeface="+mj-ea"/>
                <a:ea typeface="+mj-ea"/>
                <a:sym typeface="宋体" panose="02010600030101010101" pitchFamily="2" charset="-122"/>
              </a:rPr>
              <a:t> 雷恩商学院中国办事处项目咨询 </a:t>
            </a:r>
            <a:r>
              <a:rPr lang="zh-CN" altLang="en-US" dirty="0" smtClean="0">
                <a:solidFill>
                  <a:srgbClr val="898989"/>
                </a:solidFill>
                <a:sym typeface="宋体" panose="02010600030101010101" pitchFamily="2" charset="-122"/>
              </a:rPr>
              <a:t>微信：</a:t>
            </a:r>
            <a:endParaRPr lang="en-US" altLang="zh-CN" dirty="0" smtClean="0">
              <a:solidFill>
                <a:srgbClr val="898989"/>
              </a:solidFill>
              <a:sym typeface="宋体" panose="02010600030101010101" pitchFamily="2" charset="-122"/>
            </a:endParaRPr>
          </a:p>
          <a:p>
            <a:r>
              <a:rPr lang="zh-CN" altLang="en-US" dirty="0" smtClean="0">
                <a:solidFill>
                  <a:srgbClr val="9966FF"/>
                </a:solidFill>
                <a:latin typeface="+mj-ea"/>
                <a:ea typeface="+mj-ea"/>
                <a:sym typeface="宋体" panose="02010600030101010101" pitchFamily="2" charset="-122"/>
              </a:rPr>
              <a:t>       王老师：</a:t>
            </a:r>
            <a:endParaRPr lang="zh-CN" altLang="en-US" dirty="0" smtClean="0">
              <a:solidFill>
                <a:srgbClr val="9966FF"/>
              </a:solidFill>
              <a:latin typeface="+mj-ea"/>
              <a:ea typeface="+mj-ea"/>
              <a:sym typeface="宋体" panose="02010600030101010101" pitchFamily="2" charset="-122"/>
            </a:endParaRPr>
          </a:p>
        </p:txBody>
      </p:sp>
      <p:pic>
        <p:nvPicPr>
          <p:cNvPr id="10" name="Picture 3" descr="C:\Users\esc rennes\Desktop\微信图片_20201120151501.png"/>
          <p:cNvPicPr>
            <a:picLocks noChangeAspect="1" noChangeArrowheads="1"/>
          </p:cNvPicPr>
          <p:nvPr/>
        </p:nvPicPr>
        <p:blipFill>
          <a:blip r:embed="rId1"/>
          <a:srcRect l="8876" t="23528" r="11242" b="18558"/>
          <a:stretch>
            <a:fillRect/>
          </a:stretch>
        </p:blipFill>
        <p:spPr bwMode="auto">
          <a:xfrm>
            <a:off x="5436036" y="1556922"/>
            <a:ext cx="1656069" cy="1811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TABLE_BEAUTIFY" val="smartTable{9bd516f6-178b-44bd-a706-42ed65cf4a7a}"/>
</p:tagLst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2680</Words>
  <Application>WPS 演示</Application>
  <PresentationFormat>全屏显示(4:3)</PresentationFormat>
  <Paragraphs>212</Paragraphs>
  <Slides>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9</vt:i4>
      </vt:variant>
    </vt:vector>
  </HeadingPairs>
  <TitlesOfParts>
    <vt:vector size="24" baseType="lpstr">
      <vt:lpstr>Arial</vt:lpstr>
      <vt:lpstr>宋体</vt:lpstr>
      <vt:lpstr>Wingdings</vt:lpstr>
      <vt:lpstr>楷体</vt:lpstr>
      <vt:lpstr>Arial Narrow</vt:lpstr>
      <vt:lpstr>Calibri</vt:lpstr>
      <vt:lpstr>MS PGothic</vt:lpstr>
      <vt:lpstr>Times New Roman</vt:lpstr>
      <vt:lpstr>Arial Black</vt:lpstr>
      <vt:lpstr>Arial Unicode MS</vt:lpstr>
      <vt:lpstr>微软雅黑</vt:lpstr>
      <vt:lpstr>1_Thème Office</vt:lpstr>
      <vt:lpstr>2_Thème Office</vt:lpstr>
      <vt:lpstr>3_Thème Office</vt:lpstr>
      <vt:lpstr>4_Thème Office</vt:lpstr>
      <vt:lpstr>法国雷恩商学院                   硕士项目简介</vt:lpstr>
      <vt:lpstr>PowerPoint 演示文稿</vt:lpstr>
      <vt:lpstr>         </vt:lpstr>
      <vt:lpstr>         </vt:lpstr>
      <vt:lpstr>项目内容</vt:lpstr>
      <vt:lpstr>PowerPoint 演示文稿</vt:lpstr>
      <vt:lpstr>PowerPoint 演示文稿</vt:lpstr>
      <vt:lpstr>PowerPoint 演示文稿</vt:lpstr>
      <vt:lpstr>PowerPoint 演示文稿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XOXOXO</dc:title>
  <dc:creator>Amelia</dc:creator>
  <cp:lastModifiedBy>nuaa</cp:lastModifiedBy>
  <cp:revision>462</cp:revision>
  <dcterms:created xsi:type="dcterms:W3CDTF">2012-10-25T04:28:00Z</dcterms:created>
  <dcterms:modified xsi:type="dcterms:W3CDTF">2021-03-11T02:56:12Z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2052-11.1.0.10356</vt:lpwstr>
  </property>
  <property fmtid="{D5CDD505-2E9C-101B-9397-08002B2CF9AE}" pid="3" name="ICV">
    <vt:lpwstr>A1D5B6BFA39040819ACFA894B5EB7E57</vt:lpwstr>
  </property>
</Properties>
</file>